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1" r:id="rId2"/>
    <p:sldId id="266" r:id="rId3"/>
    <p:sldId id="289" r:id="rId4"/>
    <p:sldId id="290" r:id="rId5"/>
    <p:sldId id="285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0" autoAdjust="0"/>
  </p:normalViewPr>
  <p:slideViewPr>
    <p:cSldViewPr snapToGrid="0">
      <p:cViewPr varScale="1">
        <p:scale>
          <a:sx n="74" d="100"/>
          <a:sy n="74" d="100"/>
        </p:scale>
        <p:origin x="23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E35CA-B7B5-4BBF-8A28-58FD16451111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072EC-B100-47EB-8820-5A7E968B286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04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1450D-CE28-4A77-9083-7C2188D61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10B767-3B7A-445B-9D10-32003A62C4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FD75AE-E27B-4EAC-9CE9-7F308F74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70883C-5598-4240-A997-C227665C0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A21653-7CAA-4245-8A1B-5B0B8CE4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51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ECA67-4B01-418B-B4EE-C15A146F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15C67A-C387-4049-B3E7-1B1F0AAF2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FA1541-8359-4113-8602-B577DE6E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9B1401-6DB8-4F4B-AD6D-7184DE544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3BD0-9848-447B-8C43-51321E47C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6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849D4F0-601B-48BF-BC71-ABAA4A4AF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4C3E18B-889F-4A04-8548-DBF36522F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B8BC095-A442-4174-876F-7EEEE82C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451EED-67F2-4438-9EFE-F1A1F32E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345F6E-CFE1-4CA6-9121-26CB2959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9A535-4A9C-4C1F-8916-D87230D4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C0CE39-32FC-4567-9CE9-F72D526CD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B809B5-9CA4-412B-878C-D4441E81B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3B09E-A4BD-4F32-AABC-14670EAB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8FDB11-0300-4A00-86B6-183ECFF9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5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DAEB4-8C93-458B-9F9D-F5AFE1871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B7A21E-CB7F-4D46-8C8F-3AACF3821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27199B-EA59-42F3-B47D-FAF8EE99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319F23-39F5-4D74-BEF1-6E159187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DB6AB8-6FF7-4A2F-B692-D52F97A3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31795-D52A-4500-BB0B-C5ACB4637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F39F6-559C-4661-A060-AB778D49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49B19E-804E-4C2E-8133-EF6F3090E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E98C234-D190-457C-92EE-D84B2BA3D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F7B6BA-A22D-4060-8D20-4BF2CA27C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9236CF-6A40-48A9-B8C8-4BD337AE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3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73185-6CA0-4911-8307-1EA41DD2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A699E3-877A-4810-9FB7-6E43111E6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E5C1E-9EC7-4349-8C0B-723B82A68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882E63-BB51-4E84-9C87-FC1850621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99D3E3F-1DD0-495C-96A3-E651C92A4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6F4C245-74D3-469C-99FD-9D57C07E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47AF85-A46A-45BF-BC64-A5E509CF3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D0777F8-1734-46B4-8CB8-E22DA85D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1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762CC3-59F1-4F4D-B72A-DDCCA05F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F1A891-DD6D-41C2-B6F2-826AC8142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D2E954-A3DF-4FB9-8381-9DC730BB0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8DA53-4A18-4341-B752-F224BA9E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3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76DA3B7-20F5-4553-B086-152CE87CB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C45C292-42FE-4090-A327-97AA33BAA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4927F3-15AC-400D-9F2C-69F3DF8F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23D3C-3569-46C7-BA25-969912A3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0631E7-7F6A-47C1-8436-A4D9B6B22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40389B-BF7C-4550-B037-CCDDEDE059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FFA725-82E0-49C7-9B80-3ED46D4C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9427C2-03F2-462F-A5C5-5E1490A6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6B23B5-E87E-41E4-83C6-BF2978DD5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97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895B73-996B-40CE-9426-AE77820D2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A0F2DBD-81D9-405E-93FA-4C916D5FC0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2EE2F1-30B9-4BBC-8988-6EEED7F0A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9810AC6-012F-4B34-9345-8F469956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D20BF-4D10-4894-8D6B-F2114E49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8AABF3-9BE3-4AD8-97C2-D5D7C92B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61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AB2F004-7B52-49AE-B284-D191F0C38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907FA0-B874-4374-98BC-2D158CBDF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5D6405-8A6C-4739-9E8B-8C67CA0FE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C7B1-CA6E-4AE2-A1C9-12E41385E6C4}" type="datetimeFigureOut">
              <a:rPr lang="en-GB" smtClean="0"/>
              <a:t>14/11/2025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A7F99F-94CB-420B-832A-E4C21730F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71D14-37CB-4819-8DB9-CF742E858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9B498-70CA-4A4B-83D1-A9E1C0779D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900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301E07F-4F79-4B58-8698-EF24DC1EC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525836" y="2324462"/>
            <a:ext cx="2987899" cy="3867615"/>
          </a:xfrm>
        </p:spPr>
        <p:txBody>
          <a:bodyPr>
            <a:normAutofit/>
          </a:bodyPr>
          <a:lstStyle/>
          <a:p>
            <a:pPr algn="l"/>
            <a:r>
              <a:rPr lang="de-DE" b="1" dirty="0">
                <a:solidFill>
                  <a:srgbClr val="FFFFFF"/>
                </a:solidFill>
              </a:rPr>
              <a:t>RUSSISCH</a:t>
            </a:r>
          </a:p>
          <a:p>
            <a:pPr algn="l"/>
            <a:r>
              <a:rPr lang="de-DE" b="1" dirty="0">
                <a:solidFill>
                  <a:srgbClr val="FFFFFF"/>
                </a:solidFill>
              </a:rPr>
              <a:t>Fachunterricht</a:t>
            </a:r>
          </a:p>
          <a:p>
            <a:pPr algn="l"/>
            <a:endParaRPr lang="de-DE" b="1" dirty="0">
              <a:solidFill>
                <a:srgbClr val="FFFFFF"/>
              </a:solidFill>
            </a:endParaRPr>
          </a:p>
          <a:p>
            <a:pPr algn="l"/>
            <a:endParaRPr lang="de-DE" b="1" dirty="0">
              <a:solidFill>
                <a:srgbClr val="FFFFFF"/>
              </a:solidFill>
            </a:endParaRPr>
          </a:p>
          <a:p>
            <a:pPr algn="l"/>
            <a:r>
              <a:rPr lang="ru-RU" b="1" dirty="0">
                <a:solidFill>
                  <a:srgbClr val="FFFFFF"/>
                </a:solidFill>
              </a:rPr>
              <a:t>Привет и добро пожаловать!</a:t>
            </a:r>
          </a:p>
          <a:p>
            <a:pPr algn="l"/>
            <a:r>
              <a:rPr lang="ru-RU" b="1" dirty="0">
                <a:solidFill>
                  <a:srgbClr val="FFFFFF"/>
                </a:solidFill>
              </a:rPr>
              <a:t>Hallo und herzlich willkommen!</a:t>
            </a:r>
          </a:p>
          <a:p>
            <a:pPr algn="l"/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EE6F773-742A-491A-9A00-A2A150DF5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368" y="366810"/>
            <a:ext cx="6124381" cy="61243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DFF4F7-9CE2-465A-B83A-7588349E8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47" y="2324463"/>
            <a:ext cx="4252055" cy="2209073"/>
          </a:xfrm>
          <a:custGeom>
            <a:avLst/>
            <a:gdLst/>
            <a:ahLst/>
            <a:cxnLst/>
            <a:rect l="l" t="t" r="r" b="b"/>
            <a:pathLst>
              <a:path w="4273177" h="4470400">
                <a:moveTo>
                  <a:pt x="75080" y="0"/>
                </a:moveTo>
                <a:lnTo>
                  <a:pt x="4198097" y="0"/>
                </a:lnTo>
                <a:cubicBezTo>
                  <a:pt x="4239563" y="0"/>
                  <a:pt x="4273177" y="33614"/>
                  <a:pt x="4273177" y="75080"/>
                </a:cubicBezTo>
                <a:lnTo>
                  <a:pt x="4273177" y="4395320"/>
                </a:lnTo>
                <a:cubicBezTo>
                  <a:pt x="4273177" y="4436786"/>
                  <a:pt x="4239563" y="4470400"/>
                  <a:pt x="4198097" y="4470400"/>
                </a:cubicBezTo>
                <a:lnTo>
                  <a:pt x="75080" y="4470400"/>
                </a:lnTo>
                <a:cubicBezTo>
                  <a:pt x="33614" y="4470400"/>
                  <a:pt x="0" y="4436786"/>
                  <a:pt x="0" y="4395320"/>
                </a:cubicBezTo>
                <a:lnTo>
                  <a:pt x="0" y="75080"/>
                </a:lnTo>
                <a:cubicBezTo>
                  <a:pt x="0" y="33614"/>
                  <a:pt x="33614" y="0"/>
                  <a:pt x="7508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503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E90E96-3A9E-41CA-BBEF-8C40BF8A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09" y="4945251"/>
            <a:ext cx="2287815" cy="11885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7F856-33A3-4264-870C-4BD6C287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176" y="1116420"/>
            <a:ext cx="3111057" cy="4498316"/>
          </a:xfrm>
        </p:spPr>
        <p:txBody>
          <a:bodyPr>
            <a:normAutofit/>
          </a:bodyPr>
          <a:lstStyle/>
          <a:p>
            <a:r>
              <a:rPr lang="de-AT" sz="2400" b="1" dirty="0">
                <a:solidFill>
                  <a:schemeClr val="bg1"/>
                </a:solidFill>
              </a:rPr>
              <a:t>Russisch als Unterrichtsfach </a:t>
            </a:r>
            <a:br>
              <a:rPr lang="de-AT" sz="2400" b="1" dirty="0">
                <a:solidFill>
                  <a:schemeClr val="bg1"/>
                </a:solidFill>
              </a:rPr>
            </a:br>
            <a:r>
              <a:rPr lang="de-AT" sz="2400" b="1" dirty="0">
                <a:solidFill>
                  <a:schemeClr val="bg1"/>
                </a:solidFill>
              </a:rPr>
              <a:t>an der GHS </a:t>
            </a:r>
            <a:br>
              <a:rPr lang="en-GB" sz="2400" b="1" dirty="0">
                <a:solidFill>
                  <a:schemeClr val="bg1"/>
                </a:solidFill>
              </a:rPr>
            </a:br>
            <a:endParaRPr lang="en-GB" sz="2100" b="1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2F5A571-9047-4CFA-A9DF-565F34115B2A}"/>
              </a:ext>
            </a:extLst>
          </p:cNvPr>
          <p:cNvSpPr txBox="1">
            <a:spLocks/>
          </p:cNvSpPr>
          <p:nvPr/>
        </p:nvSpPr>
        <p:spPr>
          <a:xfrm>
            <a:off x="4791544" y="2136391"/>
            <a:ext cx="6068596" cy="2147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/>
              <a:t>Seit 2021/22</a:t>
            </a:r>
          </a:p>
          <a:p>
            <a:r>
              <a:rPr lang="de-AT" dirty="0"/>
              <a:t>Ab Klasse 11</a:t>
            </a:r>
          </a:p>
          <a:p>
            <a:r>
              <a:rPr lang="de-AT" dirty="0"/>
              <a:t>Als neu beginnende Fremdsprache </a:t>
            </a:r>
          </a:p>
          <a:p>
            <a:r>
              <a:rPr lang="de-AT" dirty="0"/>
              <a:t>4 Stunden pro Woche</a:t>
            </a:r>
          </a:p>
          <a:p>
            <a:r>
              <a:rPr lang="de-AT" dirty="0"/>
              <a:t>Fortführung als Grundkurs ab Q1</a:t>
            </a:r>
          </a:p>
        </p:txBody>
      </p:sp>
    </p:spTree>
    <p:extLst>
      <p:ext uri="{BB962C8B-B14F-4D97-AF65-F5344CB8AC3E}">
        <p14:creationId xmlns:p14="http://schemas.microsoft.com/office/powerpoint/2010/main" val="428472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7F856-33A3-4264-870C-4BD6C287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0" y="1322537"/>
            <a:ext cx="3200400" cy="4461163"/>
          </a:xfrm>
        </p:spPr>
        <p:txBody>
          <a:bodyPr>
            <a:normAutofit/>
          </a:bodyPr>
          <a:lstStyle/>
          <a:p>
            <a:r>
              <a:rPr lang="de-DE" sz="2400" b="1" dirty="0">
                <a:solidFill>
                  <a:schemeClr val="bg1"/>
                </a:solidFill>
              </a:rPr>
              <a:t>„Ich möchte Russisch lesen und schreiben können. Aber das Alphabet ist ganz anders als unseres.“</a:t>
            </a:r>
            <a:br>
              <a:rPr lang="de-DE" sz="2400" b="1" dirty="0">
                <a:solidFill>
                  <a:schemeClr val="bg1"/>
                </a:solidFill>
              </a:rPr>
            </a:b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Kein Problem! </a:t>
            </a:r>
            <a:br>
              <a:rPr lang="de-DE" sz="2400" b="1" dirty="0">
                <a:solidFill>
                  <a:schemeClr val="bg1"/>
                </a:solidFill>
              </a:rPr>
            </a:br>
            <a:r>
              <a:rPr lang="de-DE" sz="2400" b="1" dirty="0">
                <a:solidFill>
                  <a:schemeClr val="bg1"/>
                </a:solidFill>
              </a:rPr>
              <a:t>Das </a:t>
            </a:r>
            <a:r>
              <a:rPr lang="de-DE" sz="2400" b="1">
                <a:solidFill>
                  <a:schemeClr val="bg1"/>
                </a:solidFill>
              </a:rPr>
              <a:t>ist einfacher, </a:t>
            </a:r>
            <a:r>
              <a:rPr lang="de-DE" sz="2400" b="1" dirty="0">
                <a:solidFill>
                  <a:schemeClr val="bg1"/>
                </a:solidFill>
              </a:rPr>
              <a:t>als man meint!</a:t>
            </a:r>
            <a:br>
              <a:rPr lang="de-DE" sz="2400" b="1" dirty="0">
                <a:solidFill>
                  <a:schemeClr val="bg1"/>
                </a:solidFill>
              </a:rPr>
            </a:br>
            <a:br>
              <a:rPr lang="de-DE" sz="2400" b="1" dirty="0">
                <a:solidFill>
                  <a:schemeClr val="bg1"/>
                </a:solidFill>
              </a:rPr>
            </a:b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2C8F7-3E19-4476-974C-4730494B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48814"/>
            <a:ext cx="6906491" cy="2681403"/>
          </a:xfrm>
        </p:spPr>
        <p:txBody>
          <a:bodyPr anchor="ctr">
            <a:normAutofit/>
          </a:bodyPr>
          <a:lstStyle/>
          <a:p>
            <a:r>
              <a:rPr lang="de-DE" b="1" dirty="0"/>
              <a:t>Diese Buchstaben kennst du schon. </a:t>
            </a:r>
            <a:endParaRPr lang="de-DE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9EAFE3D-5F2E-415E-9BB1-DF12A28D3FDF}"/>
              </a:ext>
            </a:extLst>
          </p:cNvPr>
          <p:cNvSpPr/>
          <p:nvPr/>
        </p:nvSpPr>
        <p:spPr>
          <a:xfrm>
            <a:off x="6096000" y="2296231"/>
            <a:ext cx="702365" cy="5761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513684F-D7F7-284B-71B0-5D689928AD3A}"/>
              </a:ext>
            </a:extLst>
          </p:cNvPr>
          <p:cNvSpPr/>
          <p:nvPr/>
        </p:nvSpPr>
        <p:spPr>
          <a:xfrm>
            <a:off x="9449313" y="2852822"/>
            <a:ext cx="702365" cy="5761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F43F016-D9FB-F47B-526C-D613E8193EE3}"/>
              </a:ext>
            </a:extLst>
          </p:cNvPr>
          <p:cNvSpPr/>
          <p:nvPr/>
        </p:nvSpPr>
        <p:spPr>
          <a:xfrm>
            <a:off x="9428443" y="2210675"/>
            <a:ext cx="702365" cy="5761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B65C487-09B1-3F5F-02E9-DAE2B55839C6}"/>
              </a:ext>
            </a:extLst>
          </p:cNvPr>
          <p:cNvSpPr/>
          <p:nvPr/>
        </p:nvSpPr>
        <p:spPr>
          <a:xfrm>
            <a:off x="8110892" y="3394091"/>
            <a:ext cx="702365" cy="5761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AABCCE1-D0F8-D11F-AC3E-E3F826921386}"/>
              </a:ext>
            </a:extLst>
          </p:cNvPr>
          <p:cNvSpPr/>
          <p:nvPr/>
        </p:nvSpPr>
        <p:spPr>
          <a:xfrm>
            <a:off x="6783445" y="3957979"/>
            <a:ext cx="702365" cy="57617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 descr="00Russian Alphabet 3.svg">
            <a:extLst>
              <a:ext uri="{FF2B5EF4-FFF2-40B4-BE49-F238E27FC236}">
                <a16:creationId xmlns:a16="http://schemas.microsoft.com/office/drawing/2014/main" id="{197AEFB1-818E-0159-B616-7FF618D5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169" y="2296231"/>
            <a:ext cx="3804499" cy="33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1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Gras, draußen, Person, blau enthält.&#10;&#10;Automatisch generierte Beschreibung">
            <a:extLst>
              <a:ext uri="{FF2B5EF4-FFF2-40B4-BE49-F238E27FC236}">
                <a16:creationId xmlns:a16="http://schemas.microsoft.com/office/drawing/2014/main" id="{9A278918-1D8B-0A2F-CA71-8237A1604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913"/>
          <a:stretch/>
        </p:blipFill>
        <p:spPr>
          <a:xfrm>
            <a:off x="3276028" y="27442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8F3DFAF-55D1-CAF8-A97B-D49EFDF1D4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24" r="-2" b="-2"/>
          <a:stretch/>
        </p:blipFill>
        <p:spPr>
          <a:xfrm>
            <a:off x="7521329" y="3483865"/>
            <a:ext cx="4810310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6" name="Grafik 5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5669EDB3-13AD-D85D-9A16-F642E54A3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r="2" b="2"/>
          <a:stretch/>
        </p:blipFill>
        <p:spPr>
          <a:xfrm>
            <a:off x="3329067" y="3483864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7F856-33A3-4264-870C-4BD6C287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de-DE" sz="2200" b="1"/>
              <a:t>Russland hat eine interessante Geschichte und Kultur.</a:t>
            </a:r>
            <a:br>
              <a:rPr lang="de-DE" sz="2200" b="1"/>
            </a:br>
            <a:endParaRPr lang="en-GB" sz="2200" b="1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2C8F7-3E19-4476-974C-4730494B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pPr lvl="1"/>
            <a:r>
              <a:rPr lang="de-DE" sz="1700" dirty="0">
                <a:sym typeface="Wingdings" panose="05000000000000000000" pitchFamily="2" charset="2"/>
              </a:rPr>
              <a:t>Was ist „typisch russisch“?</a:t>
            </a:r>
          </a:p>
          <a:p>
            <a:pPr lvl="1"/>
            <a:r>
              <a:rPr lang="de-DE" sz="1700" dirty="0">
                <a:sym typeface="Wingdings" panose="05000000000000000000" pitchFamily="2" charset="2"/>
              </a:rPr>
              <a:t>Russische Musik und Filme?</a:t>
            </a:r>
          </a:p>
          <a:p>
            <a:pPr lvl="1"/>
            <a:r>
              <a:rPr lang="de-DE" sz="1700" dirty="0">
                <a:sym typeface="Wingdings" panose="05000000000000000000" pitchFamily="2" charset="2"/>
              </a:rPr>
              <a:t>Was ist authentisches russisches Essen?</a:t>
            </a:r>
          </a:p>
          <a:p>
            <a:pPr lvl="1"/>
            <a:r>
              <a:rPr lang="de-DE" sz="1700" dirty="0">
                <a:sym typeface="Wingdings" panose="05000000000000000000" pitchFamily="2" charset="2"/>
              </a:rPr>
              <a:t>Wie läuft der Schulalltag in Russland ab?</a:t>
            </a:r>
          </a:p>
          <a:p>
            <a:pPr lvl="1"/>
            <a:r>
              <a:rPr lang="de-DE" sz="1700" dirty="0">
                <a:sym typeface="Wingdings" panose="05000000000000000000" pitchFamily="2" charset="2"/>
              </a:rPr>
              <a:t>Welche verschiedenen Völker wohnen in dem flächenmäßig größten Land der Welt?</a:t>
            </a:r>
          </a:p>
          <a:p>
            <a:pPr lvl="1"/>
            <a:r>
              <a:rPr lang="de-DE" sz="1700" dirty="0">
                <a:sym typeface="Wingdings" panose="05000000000000000000" pitchFamily="2" charset="2"/>
              </a:rPr>
              <a:t>…</a:t>
            </a:r>
            <a:endParaRPr lang="en-GB" sz="17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D341280-1647-9D4D-1239-9A2311B1C99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38"/>
          <a:stretch/>
        </p:blipFill>
        <p:spPr>
          <a:xfrm>
            <a:off x="7544011" y="27442"/>
            <a:ext cx="4787628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A26FBB-276E-4FE1-A9D3-7AC693773BED}"/>
              </a:ext>
            </a:extLst>
          </p:cNvPr>
          <p:cNvSpPr txBox="1"/>
          <p:nvPr/>
        </p:nvSpPr>
        <p:spPr>
          <a:xfrm>
            <a:off x="-33708" y="3182541"/>
            <a:ext cx="17465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Quelle: www.bundabergnow.com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1BEE44-EA65-D430-392D-812FC54CF9A8}"/>
              </a:ext>
            </a:extLst>
          </p:cNvPr>
          <p:cNvSpPr txBox="1"/>
          <p:nvPr/>
        </p:nvSpPr>
        <p:spPr>
          <a:xfrm>
            <a:off x="9419813" y="6575983"/>
            <a:ext cx="17465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Quelle: www.bundabergnow.com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4E08F5B-B82E-023E-1BEA-F7AD604958E2}"/>
              </a:ext>
            </a:extLst>
          </p:cNvPr>
          <p:cNvSpPr txBox="1"/>
          <p:nvPr/>
        </p:nvSpPr>
        <p:spPr>
          <a:xfrm>
            <a:off x="6398990" y="3206015"/>
            <a:ext cx="2044109" cy="222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Quelle: https://commons.wikimedia.org</a:t>
            </a:r>
          </a:p>
        </p:txBody>
      </p:sp>
    </p:spTree>
    <p:extLst>
      <p:ext uri="{BB962C8B-B14F-4D97-AF65-F5344CB8AC3E}">
        <p14:creationId xmlns:p14="http://schemas.microsoft.com/office/powerpoint/2010/main" val="1491634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7F856-33A3-4264-870C-4BD6C287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2100" b="1">
                <a:solidFill>
                  <a:srgbClr val="FFFFFF"/>
                </a:solidFill>
              </a:rPr>
              <a:t>Mögliche Ausflüge</a:t>
            </a:r>
            <a:endParaRPr lang="en-GB" sz="21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B3D518B-AA42-44ED-B4B2-E2A5FD1A47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65674" y="1839433"/>
            <a:ext cx="688812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z.B. zum GoEast-Filmfestival in Wiesbaden </a:t>
            </a:r>
            <a:endParaRPr lang="de-DE" dirty="0"/>
          </a:p>
        </p:txBody>
      </p:sp>
      <p:pic>
        <p:nvPicPr>
          <p:cNvPr id="11" name="Inhaltsplatzhalter 3">
            <a:extLst>
              <a:ext uri="{FF2B5EF4-FFF2-40B4-BE49-F238E27FC236}">
                <a16:creationId xmlns:a16="http://schemas.microsoft.com/office/drawing/2014/main" id="{C4ABDE78-36A2-43E3-A000-7A86EFB7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366" y="3429000"/>
            <a:ext cx="4506433" cy="2534629"/>
          </a:xfrm>
          <a:prstGeom prst="rect">
            <a:avLst/>
          </a:prstGeom>
        </p:spPr>
      </p:pic>
      <p:sp>
        <p:nvSpPr>
          <p:cNvPr id="7" name="Mond 6">
            <a:extLst>
              <a:ext uri="{FF2B5EF4-FFF2-40B4-BE49-F238E27FC236}">
                <a16:creationId xmlns:a16="http://schemas.microsoft.com/office/drawing/2014/main" id="{BA5AEC6F-185C-47E1-A3B8-E2DAB5C4324A}"/>
              </a:ext>
            </a:extLst>
          </p:cNvPr>
          <p:cNvSpPr/>
          <p:nvPr/>
        </p:nvSpPr>
        <p:spPr>
          <a:xfrm rot="12973029">
            <a:off x="10034428" y="3988280"/>
            <a:ext cx="1327433" cy="2626242"/>
          </a:xfrm>
          <a:prstGeom prst="mo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3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67F856-33A3-4264-870C-4BD6C287C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sz="2100" b="1" dirty="0">
                <a:solidFill>
                  <a:srgbClr val="FFFFFF"/>
                </a:solidFill>
              </a:rPr>
              <a:t>Mögliche Zertifikate/Wettbewerbe</a:t>
            </a:r>
            <a:endParaRPr lang="en-GB" sz="21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62C8F7-3E19-4476-974C-4730494B4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4881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b="1" dirty="0"/>
              <a:t>Hessische Russischolympiade</a:t>
            </a:r>
          </a:p>
          <a:p>
            <a:pPr marL="0" indent="0">
              <a:buNone/>
            </a:pPr>
            <a:r>
              <a:rPr lang="de-DE" b="1" dirty="0"/>
              <a:t>TRKI </a:t>
            </a:r>
            <a:r>
              <a:rPr lang="de-DE" dirty="0"/>
              <a:t>- Sprachzertifikat der Moskauer  </a:t>
            </a:r>
            <a:br>
              <a:rPr lang="de-DE" dirty="0"/>
            </a:br>
            <a:r>
              <a:rPr lang="de-DE" dirty="0"/>
              <a:t>            </a:t>
            </a:r>
            <a:r>
              <a:rPr lang="de-DE" dirty="0" err="1"/>
              <a:t>Lomonossov</a:t>
            </a:r>
            <a:r>
              <a:rPr lang="de-DE" dirty="0"/>
              <a:t>-Universität </a:t>
            </a:r>
            <a:br>
              <a:rPr lang="de-DE" dirty="0"/>
            </a:br>
            <a:r>
              <a:rPr lang="de-DE" dirty="0"/>
              <a:t>	(</a:t>
            </a:r>
            <a:r>
              <a:rPr lang="de-DE" b="1" dirty="0"/>
              <a:t>zurzeit ausgesetzt</a:t>
            </a:r>
            <a:r>
              <a:rPr lang="de-DE" dirty="0"/>
              <a:t>) </a:t>
            </a:r>
          </a:p>
          <a:p>
            <a:pPr lvl="1"/>
            <a:r>
              <a:rPr lang="de-DE" dirty="0"/>
              <a:t>Externe und offizielle Bescheinigung der Sprachkompetenz für den Arbeitsmarkt </a:t>
            </a:r>
          </a:p>
          <a:p>
            <a:pPr lvl="1"/>
            <a:r>
              <a:rPr lang="de-DE" dirty="0"/>
              <a:t>Sprachkompetenznachweis (ab TRKI 1) für ein Studium an einer russischen Hochschule</a:t>
            </a:r>
          </a:p>
          <a:p>
            <a:pPr lvl="1"/>
            <a:r>
              <a:rPr lang="de-DE" dirty="0"/>
              <a:t>Der TRKI wird auf sechs Stufen angeboten: Elementarniveau, Basisniveau, TRKI 1 – 4.</a:t>
            </a:r>
          </a:p>
          <a:p>
            <a:pPr marL="0" indent="0">
              <a:buNone/>
            </a:pPr>
            <a:r>
              <a:rPr lang="de-DE" b="1" dirty="0"/>
              <a:t>TELC-Prüfungen</a:t>
            </a:r>
          </a:p>
          <a:p>
            <a:pPr marL="0" indent="0">
              <a:buNone/>
            </a:pPr>
            <a:r>
              <a:rPr lang="en-GB" b="1" dirty="0" err="1"/>
              <a:t>Bundescup</a:t>
            </a:r>
            <a:r>
              <a:rPr lang="en-GB" b="1" dirty="0"/>
              <a:t> „</a:t>
            </a:r>
            <a:r>
              <a:rPr lang="en-GB" b="1" dirty="0" err="1"/>
              <a:t>Spielend</a:t>
            </a:r>
            <a:r>
              <a:rPr lang="en-GB" b="1" dirty="0"/>
              <a:t> </a:t>
            </a:r>
            <a:r>
              <a:rPr lang="en-GB" b="1" dirty="0" err="1"/>
              <a:t>Russisch</a:t>
            </a:r>
            <a:r>
              <a:rPr lang="en-GB" b="1" dirty="0"/>
              <a:t> </a:t>
            </a:r>
            <a:r>
              <a:rPr lang="en-GB" b="1" dirty="0" err="1"/>
              <a:t>lernen</a:t>
            </a:r>
            <a:r>
              <a:rPr lang="en-GB" b="1" dirty="0"/>
              <a:t>“</a:t>
            </a:r>
            <a:endParaRPr lang="de-DE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024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Breitbild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PowerPoint-Präsentation</vt:lpstr>
      <vt:lpstr>Russisch als Unterrichtsfach  an der GHS  </vt:lpstr>
      <vt:lpstr>„Ich möchte Russisch lesen und schreiben können. Aber das Alphabet ist ganz anders als unseres.“  Kein Problem!  Das ist einfacher, als man meint!  </vt:lpstr>
      <vt:lpstr>Russland hat eine interessante Geschichte und Kultur. </vt:lpstr>
      <vt:lpstr>Mögliche Ausflüge</vt:lpstr>
      <vt:lpstr>Mögliche Zertifikate/Wettbewerbe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Gustav</dc:creator>
  <cp:lastModifiedBy>Gustav</cp:lastModifiedBy>
  <cp:revision>37</cp:revision>
  <dcterms:created xsi:type="dcterms:W3CDTF">2019-08-15T14:57:55Z</dcterms:created>
  <dcterms:modified xsi:type="dcterms:W3CDTF">2025-11-14T09:12:46Z</dcterms:modified>
</cp:coreProperties>
</file>