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9"/>
  </p:notesMasterIdLst>
  <p:sldIdLst>
    <p:sldId id="256" r:id="rId2"/>
    <p:sldId id="273" r:id="rId3"/>
    <p:sldId id="272" r:id="rId4"/>
    <p:sldId id="274" r:id="rId5"/>
    <p:sldId id="275" r:id="rId6"/>
    <p:sldId id="277" r:id="rId7"/>
    <p:sldId id="27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354" autoAdjust="0"/>
  </p:normalViewPr>
  <p:slideViewPr>
    <p:cSldViewPr snapToGrid="0" snapToObjects="1">
      <p:cViewPr varScale="1">
        <p:scale>
          <a:sx n="86" d="100"/>
          <a:sy n="86" d="100"/>
        </p:scale>
        <p:origin x="172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82602A-4814-4382-BDA5-213D18E2832A}" type="datetimeFigureOut">
              <a:rPr lang="de-DE" smtClean="0"/>
              <a:t>13.11.2025</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7D035C-9C05-4773-8C46-6055D00EAB16}" type="slidenum">
              <a:rPr lang="de-DE" smtClean="0"/>
              <a:t>‹Nr.›</a:t>
            </a:fld>
            <a:endParaRPr lang="de-DE"/>
          </a:p>
        </p:txBody>
      </p:sp>
    </p:spTree>
    <p:extLst>
      <p:ext uri="{BB962C8B-B14F-4D97-AF65-F5344CB8AC3E}">
        <p14:creationId xmlns:p14="http://schemas.microsoft.com/office/powerpoint/2010/main" val="290802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07D035C-9C05-4773-8C46-6055D00EAB16}" type="slidenum">
              <a:rPr lang="de-DE" smtClean="0"/>
              <a:t>6</a:t>
            </a:fld>
            <a:endParaRPr lang="de-DE"/>
          </a:p>
        </p:txBody>
      </p:sp>
    </p:spTree>
    <p:extLst>
      <p:ext uri="{BB962C8B-B14F-4D97-AF65-F5344CB8AC3E}">
        <p14:creationId xmlns:p14="http://schemas.microsoft.com/office/powerpoint/2010/main" val="2122193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de-DE"/>
              <a:t>Mastertitelformat bearbeiten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Thursday, November 13, 2025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Thursday, November 13, 2025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de-DE"/>
              <a:t>Mastertitelformat bearbeiten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Thursday, November 13, 2025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Thursday, November 13, 2025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de-DE"/>
              <a:t>Mastertitelformat bearbeiten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9933D019-A32C-4EAD-B8E6-DBDA699692FD}" type="datetime2">
              <a:rPr lang="en-US" smtClean="0"/>
              <a:t>Thursday, November 13, 2025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Thursday, November 13, 2025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Thursday, November 13, 2025</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‹Nr.›</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Thursday, November 13, 2025</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Thursday, November 13, 2025</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3FE976D3-5B7F-4300-ABED-C91F1B2AE209}" type="datetime2">
              <a:rPr lang="en-US" smtClean="0"/>
              <a:t>Thursday, November 13, 2025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‹Nr.›</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auf Platzhalter ziehen oder durch Klicken auf Symbol hinzufügen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EBDC1E59-17DD-41CE-97CA-624A472382D4}" type="datetime2">
              <a:rPr lang="en-US" smtClean="0"/>
              <a:t>Thursday, November 13, 2025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Thursday, November 13, 2025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Spanisch</a:t>
            </a:r>
          </a:p>
        </p:txBody>
      </p:sp>
      <p:sp>
        <p:nvSpPr>
          <p:cNvPr id="3" name="Untertitel 2"/>
          <p:cNvSpPr>
            <a:spLocks noGrp="1"/>
          </p:cNvSpPr>
          <p:nvPr>
            <p:ph type="subTitle" idx="1"/>
          </p:nvPr>
        </p:nvSpPr>
        <p:spPr>
          <a:xfrm>
            <a:off x="685800" y="3505200"/>
            <a:ext cx="7276460" cy="2420596"/>
          </a:xfrm>
        </p:spPr>
        <p:txBody>
          <a:bodyPr>
            <a:normAutofit/>
          </a:bodyPr>
          <a:lstStyle/>
          <a:p>
            <a:endParaRPr lang="de-DE" dirty="0"/>
          </a:p>
          <a:p>
            <a:pPr algn="ctr">
              <a:lnSpc>
                <a:spcPct val="150000"/>
              </a:lnSpc>
            </a:pPr>
            <a:r>
              <a:rPr lang="es-AR" sz="4800" b="1" dirty="0">
                <a:solidFill>
                  <a:srgbClr val="FFC000"/>
                </a:solidFill>
                <a:effectLst>
                  <a:outerShdw blurRad="38100" dist="38100" dir="2700000" algn="tl">
                    <a:srgbClr val="000000">
                      <a:alpha val="43137"/>
                    </a:srgbClr>
                  </a:outerShdw>
                </a:effectLst>
              </a:rPr>
              <a:t>¡</a:t>
            </a:r>
            <a:r>
              <a:rPr lang="de-DE" sz="4800" b="1">
                <a:solidFill>
                  <a:srgbClr val="FFC000"/>
                </a:solidFill>
                <a:effectLst>
                  <a:outerShdw blurRad="38100" dist="38100" dir="2700000" algn="tl">
                    <a:srgbClr val="000000">
                      <a:alpha val="43137"/>
                    </a:srgbClr>
                  </a:outerShdw>
                </a:effectLst>
              </a:rPr>
              <a:t>Buenos </a:t>
            </a:r>
            <a:r>
              <a:rPr lang="de-DE" sz="4800" b="1" dirty="0" err="1">
                <a:solidFill>
                  <a:srgbClr val="FFC000"/>
                </a:solidFill>
                <a:effectLst>
                  <a:outerShdw blurRad="38100" dist="38100" dir="2700000" algn="tl">
                    <a:srgbClr val="000000">
                      <a:alpha val="43137"/>
                    </a:srgbClr>
                  </a:outerShdw>
                </a:effectLst>
              </a:rPr>
              <a:t>días</a:t>
            </a:r>
            <a:r>
              <a:rPr lang="de-DE" sz="4800" b="1" dirty="0">
                <a:solidFill>
                  <a:srgbClr val="FFC000"/>
                </a:solidFill>
                <a:effectLst>
                  <a:outerShdw blurRad="38100" dist="38100" dir="2700000" algn="tl">
                    <a:srgbClr val="000000">
                      <a:alpha val="43137"/>
                    </a:srgbClr>
                  </a:outerShdw>
                </a:effectLst>
              </a:rPr>
              <a:t>!</a:t>
            </a:r>
          </a:p>
          <a:p>
            <a:endParaRPr lang="de-DE" dirty="0"/>
          </a:p>
          <a:p>
            <a:endParaRPr lang="de-DE" dirty="0"/>
          </a:p>
          <a:p>
            <a:endParaRPr lang="de-DE"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872" y="2527192"/>
            <a:ext cx="1276528" cy="771633"/>
          </a:xfrm>
          <a:prstGeom prst="rect">
            <a:avLst/>
          </a:prstGeom>
        </p:spPr>
      </p:pic>
      <p:pic>
        <p:nvPicPr>
          <p:cNvPr id="7" name="Grafik 6"/>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60481" y="395827"/>
            <a:ext cx="1050637" cy="501867"/>
          </a:xfrm>
          <a:prstGeom prst="rect">
            <a:avLst/>
          </a:prstGeom>
        </p:spPr>
      </p:pic>
    </p:spTree>
    <p:extLst>
      <p:ext uri="{BB962C8B-B14F-4D97-AF65-F5344CB8AC3E}">
        <p14:creationId xmlns:p14="http://schemas.microsoft.com/office/powerpoint/2010/main" val="1839444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60612" y="478971"/>
            <a:ext cx="8229600" cy="990600"/>
          </a:xfrm>
        </p:spPr>
        <p:txBody>
          <a:bodyPr>
            <a:normAutofit fontScale="90000"/>
          </a:bodyPr>
          <a:lstStyle/>
          <a:p>
            <a:pPr algn="ctr"/>
            <a:r>
              <a:rPr lang="de-AT" dirty="0"/>
              <a:t>  Spanisch lernen? Es gibt gute Gründe!</a:t>
            </a:r>
            <a:endParaRPr lang="de-DE" dirty="0"/>
          </a:p>
        </p:txBody>
      </p:sp>
      <p:sp>
        <p:nvSpPr>
          <p:cNvPr id="4" name="Rectangle 1"/>
          <p:cNvSpPr>
            <a:spLocks noGrp="1" noChangeArrowheads="1"/>
          </p:cNvSpPr>
          <p:nvPr>
            <p:ph idx="1"/>
          </p:nvPr>
        </p:nvSpPr>
        <p:spPr bwMode="auto">
          <a:xfrm>
            <a:off x="566056" y="1552715"/>
            <a:ext cx="7913915" cy="4308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de-DE" altLang="de-DE" sz="2000" b="0" i="0" u="none" strike="noStrike" cap="none" normalizeH="0" baseline="0" dirty="0">
                <a:ln>
                  <a:noFill/>
                </a:ln>
                <a:solidFill>
                  <a:schemeClr val="tx1"/>
                </a:solidFill>
                <a:effectLst/>
                <a:latin typeface="Arial" panose="020B0604020202020204" pitchFamily="34" charset="0"/>
              </a:rPr>
              <a:t>Es wird von mehr als 450 Millionen Menschen gesprochen </a:t>
            </a:r>
          </a:p>
          <a:p>
            <a:pPr marL="0" marR="0" lvl="0" indent="0" algn="l" defTabSz="914400" rtl="0" eaLnBrk="0" fontAlgn="base" latinLnBrk="0" hangingPunct="0">
              <a:lnSpc>
                <a:spcPct val="100000"/>
              </a:lnSpc>
              <a:spcBef>
                <a:spcPct val="0"/>
              </a:spcBef>
              <a:spcAft>
                <a:spcPct val="0"/>
              </a:spcAft>
              <a:buClrTx/>
              <a:buSzTx/>
              <a:buNone/>
              <a:tabLst/>
            </a:pPr>
            <a:endParaRPr kumimoji="0" lang="de-DE" altLang="de-DE" sz="2000" b="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de-DE" altLang="de-DE" sz="2000" b="0" i="0" u="none" strike="noStrike" cap="none" normalizeH="0" baseline="0" dirty="0">
                <a:ln>
                  <a:noFill/>
                </a:ln>
                <a:solidFill>
                  <a:schemeClr val="tx1"/>
                </a:solidFill>
                <a:effectLst/>
                <a:latin typeface="Arial" panose="020B0604020202020204" pitchFamily="34" charset="0"/>
              </a:rPr>
              <a:t>Es hat mehr Muttersprachler als das Englische</a:t>
            </a:r>
          </a:p>
          <a:p>
            <a:pPr marL="0" marR="0" lvl="0" indent="0" algn="l" defTabSz="914400" rtl="0" eaLnBrk="0" fontAlgn="base" latinLnBrk="0" hangingPunct="0">
              <a:lnSpc>
                <a:spcPct val="100000"/>
              </a:lnSpc>
              <a:spcBef>
                <a:spcPct val="0"/>
              </a:spcBef>
              <a:spcAft>
                <a:spcPct val="0"/>
              </a:spcAft>
              <a:buClrTx/>
              <a:buSzTx/>
              <a:buNone/>
              <a:tabLst/>
            </a:pPr>
            <a:endParaRPr kumimoji="0" lang="de-DE" altLang="de-DE" sz="2000" b="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de-DE" altLang="de-DE" sz="2000" b="0" i="0" u="none" strike="noStrike" cap="none" normalizeH="0" baseline="0" dirty="0">
                <a:ln>
                  <a:noFill/>
                </a:ln>
                <a:solidFill>
                  <a:schemeClr val="tx1"/>
                </a:solidFill>
                <a:effectLst/>
                <a:latin typeface="Arial" panose="020B0604020202020204" pitchFamily="34" charset="0"/>
              </a:rPr>
              <a:t>Es ist die zweithäufigst gelernte Sprache weltweit (nach Englisch)</a:t>
            </a:r>
          </a:p>
          <a:p>
            <a:pPr marL="0" marR="0" lvl="0" indent="0" algn="l" defTabSz="914400" rtl="0" eaLnBrk="0" fontAlgn="base" latinLnBrk="0" hangingPunct="0">
              <a:lnSpc>
                <a:spcPct val="100000"/>
              </a:lnSpc>
              <a:spcBef>
                <a:spcPct val="0"/>
              </a:spcBef>
              <a:spcAft>
                <a:spcPct val="0"/>
              </a:spcAft>
              <a:buClrTx/>
              <a:buSzTx/>
              <a:buNone/>
              <a:tabLst/>
            </a:pPr>
            <a:endParaRPr kumimoji="0" lang="de-DE" altLang="de-DE" sz="2000" b="0" i="0" u="none" strike="noStrike" cap="none" normalizeH="0" baseline="0" dirty="0">
              <a:ln>
                <a:noFill/>
              </a:ln>
              <a:solidFill>
                <a:schemeClr val="tx1"/>
              </a:solidFill>
              <a:effectLst/>
              <a:latin typeface="Arial" panose="020B0604020202020204" pitchFamily="34" charset="0"/>
            </a:endParaRPr>
          </a:p>
          <a:p>
            <a:pPr lvl="0" eaLnBrk="0" fontAlgn="base" hangingPunct="0">
              <a:spcBef>
                <a:spcPct val="0"/>
              </a:spcBef>
              <a:spcAft>
                <a:spcPct val="0"/>
              </a:spcAft>
              <a:buClrTx/>
              <a:buSzTx/>
              <a:buFont typeface="Wingdings" panose="05000000000000000000" pitchFamily="2" charset="2"/>
              <a:buChar char="§"/>
            </a:pPr>
            <a:r>
              <a:rPr kumimoji="0" lang="de-DE" altLang="de-DE" sz="2000" b="0" i="0" u="none" strike="noStrike" cap="none" normalizeH="0" baseline="0" dirty="0">
                <a:ln>
                  <a:noFill/>
                </a:ln>
                <a:solidFill>
                  <a:schemeClr val="tx1"/>
                </a:solidFill>
                <a:effectLst/>
                <a:latin typeface="Arial" panose="020B0604020202020204" pitchFamily="34" charset="0"/>
              </a:rPr>
              <a:t>Außer in Spanien ist Spanisch in über 20 Ländern Amtssprache</a:t>
            </a:r>
            <a:r>
              <a:rPr kumimoji="0" lang="de-DE" altLang="de-DE" sz="2000" b="0" i="0" u="none" strike="noStrike" cap="none" normalizeH="0" dirty="0">
                <a:ln>
                  <a:noFill/>
                </a:ln>
                <a:solidFill>
                  <a:schemeClr val="tx1"/>
                </a:solidFill>
                <a:effectLst/>
                <a:latin typeface="Arial" panose="020B0604020202020204" pitchFamily="34" charset="0"/>
              </a:rPr>
              <a:t>                                </a:t>
            </a:r>
            <a:r>
              <a:rPr lang="de-DE" altLang="de-DE" sz="2000" dirty="0">
                <a:latin typeface="Arial" panose="020B0604020202020204" pitchFamily="34" charset="0"/>
              </a:rPr>
              <a:t>(v.a. in Süd- und Mittelamerika) </a:t>
            </a:r>
          </a:p>
          <a:p>
            <a:pPr marL="0" lvl="0" indent="0" eaLnBrk="0" fontAlgn="base" hangingPunct="0">
              <a:spcBef>
                <a:spcPct val="0"/>
              </a:spcBef>
              <a:spcAft>
                <a:spcPct val="0"/>
              </a:spcAft>
              <a:buClrTx/>
              <a:buSzTx/>
              <a:buNone/>
            </a:pPr>
            <a:endParaRPr kumimoji="0" lang="de-DE" altLang="de-DE" sz="2000" b="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de-DE" altLang="de-DE" sz="2000" b="0" i="0" u="none" strike="noStrike" cap="none" normalizeH="0" baseline="0" dirty="0">
                <a:ln>
                  <a:noFill/>
                </a:ln>
                <a:solidFill>
                  <a:schemeClr val="tx1"/>
                </a:solidFill>
                <a:effectLst/>
                <a:latin typeface="Arial" panose="020B0604020202020204" pitchFamily="34" charset="0"/>
              </a:rPr>
              <a:t>Die größte Minderheit in den USA sind die </a:t>
            </a:r>
            <a:r>
              <a:rPr kumimoji="0" lang="de-DE" altLang="de-DE" sz="2000" b="0" i="1" u="none" strike="noStrike" cap="none" normalizeH="0" baseline="0" dirty="0" err="1">
                <a:ln>
                  <a:noFill/>
                </a:ln>
                <a:solidFill>
                  <a:schemeClr val="tx1"/>
                </a:solidFill>
                <a:effectLst/>
                <a:latin typeface="Arial" panose="020B0604020202020204" pitchFamily="34" charset="0"/>
              </a:rPr>
              <a:t>Hispanics</a:t>
            </a:r>
            <a:r>
              <a:rPr kumimoji="0" lang="de-DE" altLang="de-DE" sz="2000" b="0" i="0" u="none" strike="noStrike" cap="none" normalizeH="0" baseline="0" dirty="0">
                <a:ln>
                  <a:noFill/>
                </a:ln>
                <a:solidFill>
                  <a:schemeClr val="tx1"/>
                </a:solidFill>
                <a:effectLst/>
                <a:latin typeface="Arial" panose="020B0604020202020204" pitchFamily="34" charset="0"/>
              </a:rPr>
              <a:t>, dort leben mehr Spanischsprechende</a:t>
            </a:r>
            <a:r>
              <a:rPr kumimoji="0" lang="de-DE" altLang="de-DE" sz="2000" b="0" i="0" u="none" strike="noStrike" cap="none" normalizeH="0" dirty="0">
                <a:ln>
                  <a:noFill/>
                </a:ln>
                <a:solidFill>
                  <a:schemeClr val="tx1"/>
                </a:solidFill>
                <a:effectLst/>
                <a:latin typeface="Arial" panose="020B0604020202020204" pitchFamily="34" charset="0"/>
              </a:rPr>
              <a:t> </a:t>
            </a:r>
            <a:r>
              <a:rPr kumimoji="0" lang="de-DE" altLang="de-DE" sz="2000" b="0" i="0" u="none" strike="noStrike" cap="none" normalizeH="0" baseline="0" dirty="0">
                <a:ln>
                  <a:noFill/>
                </a:ln>
                <a:solidFill>
                  <a:schemeClr val="tx1"/>
                </a:solidFill>
                <a:effectLst/>
                <a:latin typeface="Arial" panose="020B0604020202020204" pitchFamily="34" charset="0"/>
              </a:rPr>
              <a:t>als in Spanien selbst</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endParaRPr lang="de-AT" altLang="de-DE" sz="18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de-AT" altLang="de-DE" sz="1800" b="0" i="0" u="none" strike="noStrike" cap="none" normalizeH="0" baseline="0" dirty="0">
              <a:ln>
                <a:noFill/>
              </a:ln>
              <a:solidFill>
                <a:schemeClr val="tx1"/>
              </a:solidFill>
              <a:effectLst/>
              <a:latin typeface="Arial" panose="020B0604020202020204" pitchFamily="34" charset="0"/>
            </a:endParaRPr>
          </a:p>
        </p:txBody>
      </p:sp>
      <p:pic>
        <p:nvPicPr>
          <p:cNvPr id="7" name="Grafik 6"/>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0737" y="395827"/>
            <a:ext cx="1050637" cy="501867"/>
          </a:xfrm>
          <a:prstGeom prst="rect">
            <a:avLst/>
          </a:prstGeom>
        </p:spPr>
      </p:pic>
    </p:spTree>
    <p:extLst>
      <p:ext uri="{BB962C8B-B14F-4D97-AF65-F5344CB8AC3E}">
        <p14:creationId xmlns:p14="http://schemas.microsoft.com/office/powerpoint/2010/main" val="2398577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de-DE" b="1" dirty="0"/>
              <a:t>  Wo wird Spanisch gesprochen?</a:t>
            </a:r>
            <a:br>
              <a:rPr lang="de-DE" b="1" dirty="0"/>
            </a:br>
            <a:endParaRPr lang="de-DE" dirty="0"/>
          </a:p>
        </p:txBody>
      </p:sp>
      <p:pic>
        <p:nvPicPr>
          <p:cNvPr id="5" name="Grafik 4"/>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84281" y="391886"/>
            <a:ext cx="1050637" cy="501867"/>
          </a:xfrm>
          <a:prstGeom prst="rect">
            <a:avLst/>
          </a:prstGeom>
        </p:spPr>
      </p:pic>
      <p:sp>
        <p:nvSpPr>
          <p:cNvPr id="11" name="Rechteck 10"/>
          <p:cNvSpPr/>
          <p:nvPr/>
        </p:nvSpPr>
        <p:spPr>
          <a:xfrm>
            <a:off x="914399" y="6215514"/>
            <a:ext cx="6482443" cy="461665"/>
          </a:xfrm>
          <a:prstGeom prst="rect">
            <a:avLst/>
          </a:prstGeom>
        </p:spPr>
        <p:txBody>
          <a:bodyPr wrap="square">
            <a:spAutoFit/>
          </a:bodyPr>
          <a:lstStyle/>
          <a:p>
            <a:r>
              <a:rPr lang="de-DE" sz="1200" dirty="0"/>
              <a:t>Quelle:  </a:t>
            </a:r>
            <a:r>
              <a:rPr lang="de-DE" sz="1200" dirty="0" err="1"/>
              <a:t>Allice</a:t>
            </a:r>
            <a:r>
              <a:rPr lang="de-DE" sz="1200" dirty="0"/>
              <a:t> Hunter - File:Hispanophone global </a:t>
            </a:r>
            <a:r>
              <a:rPr lang="de-DE" sz="1200" dirty="0" err="1"/>
              <a:t>world</a:t>
            </a:r>
            <a:r>
              <a:rPr lang="de-DE" sz="1200" dirty="0"/>
              <a:t> </a:t>
            </a:r>
            <a:r>
              <a:rPr lang="de-DE" sz="1200" dirty="0" err="1"/>
              <a:t>map</a:t>
            </a:r>
            <a:r>
              <a:rPr lang="de-DE" sz="1200" dirty="0"/>
              <a:t> language.png, CC BY-SA 4.0, https://commons.wikimedia.org/w/index.php?curid=69323596</a:t>
            </a:r>
          </a:p>
        </p:txBody>
      </p:sp>
      <p:pic>
        <p:nvPicPr>
          <p:cNvPr id="13" name="Inhaltsplatzhalter 1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63385" y="1218972"/>
            <a:ext cx="7217230" cy="4861747"/>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541011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16428" y="533400"/>
            <a:ext cx="7870372" cy="990600"/>
          </a:xfrm>
        </p:spPr>
        <p:txBody>
          <a:bodyPr/>
          <a:lstStyle/>
          <a:p>
            <a:pPr algn="ctr"/>
            <a:r>
              <a:rPr lang="de-AT" dirty="0"/>
              <a:t>Doch das ist nicht alles…</a:t>
            </a:r>
            <a:endParaRPr lang="de-DE" dirty="0"/>
          </a:p>
        </p:txBody>
      </p:sp>
      <p:sp>
        <p:nvSpPr>
          <p:cNvPr id="4" name="Rectangle 1"/>
          <p:cNvSpPr>
            <a:spLocks noGrp="1" noChangeArrowheads="1"/>
          </p:cNvSpPr>
          <p:nvPr>
            <p:ph idx="1"/>
          </p:nvPr>
        </p:nvSpPr>
        <p:spPr bwMode="auto">
          <a:xfrm>
            <a:off x="816428" y="1374088"/>
            <a:ext cx="7707085"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a:p>
            <a:pPr eaLnBrk="0" fontAlgn="base" hangingPunct="0">
              <a:spcBef>
                <a:spcPct val="0"/>
              </a:spcBef>
              <a:spcAft>
                <a:spcPct val="0"/>
              </a:spcAft>
              <a:buClrTx/>
              <a:buSzTx/>
              <a:buFont typeface="Wingdings" panose="05000000000000000000" pitchFamily="2" charset="2"/>
              <a:buChar char="§"/>
            </a:pPr>
            <a:r>
              <a:rPr kumimoji="0" lang="de-DE" altLang="de-DE" sz="1800" b="0" i="0" u="none" strike="noStrike" cap="none" normalizeH="0" baseline="0" dirty="0">
                <a:ln>
                  <a:noFill/>
                </a:ln>
                <a:solidFill>
                  <a:schemeClr val="tx1"/>
                </a:solidFill>
                <a:effectLst/>
                <a:latin typeface="Arial" panose="020B0604020202020204" pitchFamily="34" charset="0"/>
              </a:rPr>
              <a:t>Spanisch hat ein ständig wachsendes politisches und wirtschaftliches Gewicht</a:t>
            </a:r>
            <a:r>
              <a:rPr kumimoji="0" lang="de-DE" altLang="de-DE" sz="1800" b="0" i="0" u="none" strike="noStrike" cap="none" normalizeH="0" dirty="0">
                <a:ln>
                  <a:noFill/>
                </a:ln>
                <a:solidFill>
                  <a:schemeClr val="tx1"/>
                </a:solidFill>
                <a:effectLst/>
                <a:latin typeface="Arial" panose="020B0604020202020204" pitchFamily="34" charset="0"/>
              </a:rPr>
              <a:t> </a:t>
            </a:r>
            <a:r>
              <a:rPr kumimoji="0" lang="de-DE" altLang="de-DE" sz="1800" b="0" i="0" u="none" strike="noStrike" cap="none" normalizeH="0" baseline="0" dirty="0">
                <a:ln>
                  <a:noFill/>
                </a:ln>
                <a:solidFill>
                  <a:schemeClr val="tx1"/>
                </a:solidFill>
                <a:effectLst/>
                <a:latin typeface="Arial" panose="020B0604020202020204" pitchFamily="34" charset="0"/>
              </a:rPr>
              <a:t>und daher eine hohe Bedeutung für das künftige Berufsleben</a:t>
            </a:r>
          </a:p>
          <a:p>
            <a:pPr eaLnBrk="0" fontAlgn="base" hangingPunct="0">
              <a:spcBef>
                <a:spcPct val="0"/>
              </a:spcBef>
              <a:spcAft>
                <a:spcPct val="0"/>
              </a:spcAft>
              <a:buClrTx/>
              <a:buSzTx/>
              <a:buFont typeface="Wingdings" panose="05000000000000000000" pitchFamily="2" charset="2"/>
              <a:buChar char="§"/>
            </a:pPr>
            <a:endParaRPr kumimoji="0" lang="de-DE" altLang="de-DE" sz="1800" b="0" i="0" u="none" strike="noStrike" cap="none" normalizeH="0" baseline="0" dirty="0">
              <a:ln>
                <a:noFill/>
              </a:ln>
              <a:solidFill>
                <a:schemeClr val="tx1"/>
              </a:solidFill>
              <a:effectLst/>
              <a:latin typeface="Arial" panose="020B0604020202020204" pitchFamily="34" charset="0"/>
            </a:endParaRPr>
          </a:p>
          <a:p>
            <a:pPr eaLnBrk="0" fontAlgn="base" hangingPunct="0">
              <a:spcBef>
                <a:spcPct val="0"/>
              </a:spcBef>
              <a:spcAft>
                <a:spcPct val="0"/>
              </a:spcAft>
              <a:buClrTx/>
              <a:buSzTx/>
              <a:buFont typeface="Wingdings" panose="05000000000000000000" pitchFamily="2" charset="2"/>
              <a:buChar char="§"/>
            </a:pPr>
            <a:r>
              <a:rPr kumimoji="0" lang="de-DE" altLang="de-DE" sz="1800" b="0" i="0" u="none" strike="noStrike" cap="none" normalizeH="0" baseline="0" dirty="0">
                <a:ln>
                  <a:noFill/>
                </a:ln>
                <a:solidFill>
                  <a:schemeClr val="tx1"/>
                </a:solidFill>
                <a:effectLst/>
                <a:latin typeface="Arial" panose="020B0604020202020204" pitchFamily="34" charset="0"/>
              </a:rPr>
              <a:t>Bedeutende Werke der Literatur, der Malerei,</a:t>
            </a:r>
            <a:r>
              <a:rPr kumimoji="0" lang="de-DE" altLang="de-DE" sz="1800" b="0" i="0" u="none" strike="noStrike" cap="none" normalizeH="0" dirty="0">
                <a:ln>
                  <a:noFill/>
                </a:ln>
                <a:solidFill>
                  <a:schemeClr val="tx1"/>
                </a:solidFill>
                <a:effectLst/>
                <a:latin typeface="Arial" panose="020B0604020202020204" pitchFamily="34" charset="0"/>
              </a:rPr>
              <a:t> </a:t>
            </a:r>
            <a:r>
              <a:rPr kumimoji="0" lang="de-DE" altLang="de-DE" sz="1800" b="0" i="0" u="none" strike="noStrike" cap="none" normalizeH="0" baseline="0" dirty="0">
                <a:ln>
                  <a:noFill/>
                </a:ln>
                <a:solidFill>
                  <a:schemeClr val="tx1"/>
                </a:solidFill>
                <a:effectLst/>
                <a:latin typeface="Arial" panose="020B0604020202020204" pitchFamily="34" charset="0"/>
              </a:rPr>
              <a:t>des Films oder der Musik entstammen dem spanischsprachigen Kulturraum </a:t>
            </a:r>
          </a:p>
          <a:p>
            <a:pPr marL="0" indent="0" eaLnBrk="0" fontAlgn="base" hangingPunct="0">
              <a:spcBef>
                <a:spcPct val="0"/>
              </a:spcBef>
              <a:spcAft>
                <a:spcPct val="0"/>
              </a:spcAft>
              <a:buClrTx/>
              <a:buSzTx/>
              <a:buNone/>
            </a:pPr>
            <a:endParaRPr kumimoji="0" lang="de-DE" altLang="de-DE" sz="1800" b="0" i="0" u="none" strike="noStrike" cap="none" normalizeH="0" baseline="0" dirty="0">
              <a:ln>
                <a:noFill/>
              </a:ln>
              <a:solidFill>
                <a:schemeClr val="tx1"/>
              </a:solidFill>
              <a:effectLst/>
              <a:latin typeface="Arial" panose="020B0604020202020204" pitchFamily="34" charset="0"/>
            </a:endParaRPr>
          </a:p>
          <a:p>
            <a:pPr eaLnBrk="0" fontAlgn="base" hangingPunct="0">
              <a:spcBef>
                <a:spcPct val="0"/>
              </a:spcBef>
              <a:spcAft>
                <a:spcPct val="0"/>
              </a:spcAft>
              <a:buClrTx/>
              <a:buSzTx/>
              <a:buFont typeface="Wingdings" panose="05000000000000000000" pitchFamily="2" charset="2"/>
              <a:buChar char="§"/>
            </a:pPr>
            <a:r>
              <a:rPr kumimoji="0" lang="de-DE" altLang="de-DE" sz="1800" b="0" i="0" u="none" strike="noStrike" cap="none" normalizeH="0" baseline="0" dirty="0">
                <a:ln>
                  <a:noFill/>
                </a:ln>
                <a:solidFill>
                  <a:schemeClr val="tx1"/>
                </a:solidFill>
                <a:effectLst/>
                <a:latin typeface="Arial" panose="020B0604020202020204" pitchFamily="34" charset="0"/>
              </a:rPr>
              <a:t>Spanien ist das beliebteste Urlaubsziel der Deutschen. Ihr könnt für Eure Eltern und Freunde vor Ort übersetzen </a:t>
            </a:r>
          </a:p>
          <a:p>
            <a:pPr eaLnBrk="0" fontAlgn="base" hangingPunct="0">
              <a:spcBef>
                <a:spcPct val="0"/>
              </a:spcBef>
              <a:spcAft>
                <a:spcPct val="0"/>
              </a:spcAft>
              <a:buClrTx/>
              <a:buSzTx/>
              <a:buFont typeface="Wingdings" panose="05000000000000000000" pitchFamily="2" charset="2"/>
              <a:buChar char="§"/>
            </a:pPr>
            <a:endParaRPr lang="de-DE" altLang="de-DE" sz="1800" dirty="0">
              <a:latin typeface="Arial" panose="020B0604020202020204" pitchFamily="34" charset="0"/>
            </a:endParaRPr>
          </a:p>
          <a:p>
            <a:pPr eaLnBrk="0" fontAlgn="base" hangingPunct="0">
              <a:spcBef>
                <a:spcPct val="0"/>
              </a:spcBef>
              <a:spcAft>
                <a:spcPct val="0"/>
              </a:spcAft>
              <a:buClrTx/>
              <a:buSzTx/>
              <a:buFont typeface="Wingdings" panose="05000000000000000000" pitchFamily="2" charset="2"/>
              <a:buChar char="§"/>
            </a:pPr>
            <a:r>
              <a:rPr kumimoji="0" lang="de-DE" altLang="de-DE" sz="1800" b="0" i="0" u="none" strike="noStrike" cap="none" normalizeH="0" baseline="0" dirty="0">
                <a:ln>
                  <a:noFill/>
                </a:ln>
                <a:solidFill>
                  <a:schemeClr val="tx1"/>
                </a:solidFill>
                <a:effectLst/>
                <a:latin typeface="Arial" panose="020B0604020202020204" pitchFamily="34" charset="0"/>
              </a:rPr>
              <a:t>Ihr</a:t>
            </a:r>
            <a:r>
              <a:rPr kumimoji="0" lang="de-DE" altLang="de-DE" sz="1800" b="0" i="0" u="none" strike="noStrike" cap="none" normalizeH="0" dirty="0">
                <a:ln>
                  <a:noFill/>
                </a:ln>
                <a:solidFill>
                  <a:schemeClr val="tx1"/>
                </a:solidFill>
                <a:effectLst/>
                <a:latin typeface="Arial" panose="020B0604020202020204" pitchFamily="34" charset="0"/>
              </a:rPr>
              <a:t> erhaltet Einblicke in </a:t>
            </a:r>
            <a:r>
              <a:rPr lang="de-DE" altLang="de-DE" sz="1800" dirty="0">
                <a:latin typeface="Arial" panose="020B0604020202020204" pitchFamily="34" charset="0"/>
              </a:rPr>
              <a:t>eine fremde Kultur und die </a:t>
            </a:r>
            <a:r>
              <a:rPr kumimoji="0" lang="de-DE" altLang="de-DE" sz="1800" b="0" i="0" u="none" strike="noStrike" cap="none" normalizeH="0" baseline="0" dirty="0">
                <a:ln>
                  <a:noFill/>
                </a:ln>
                <a:solidFill>
                  <a:schemeClr val="tx1"/>
                </a:solidFill>
                <a:effectLst/>
                <a:latin typeface="Arial" panose="020B0604020202020204" pitchFamily="34" charset="0"/>
              </a:rPr>
              <a:t>Mentalität der Spanier*innen und </a:t>
            </a:r>
            <a:r>
              <a:rPr kumimoji="0" lang="de-DE" altLang="de-DE" sz="1800" b="0" i="0" u="none" strike="noStrike" cap="none" normalizeH="0" baseline="0" dirty="0" err="1">
                <a:ln>
                  <a:noFill/>
                </a:ln>
                <a:solidFill>
                  <a:schemeClr val="tx1"/>
                </a:solidFill>
                <a:effectLst/>
                <a:latin typeface="Arial" panose="020B0604020202020204" pitchFamily="34" charset="0"/>
              </a:rPr>
              <a:t>Latin@s</a:t>
            </a:r>
            <a:r>
              <a:rPr kumimoji="0" lang="de-DE" altLang="de-DE" sz="1800" b="0" i="0" u="none" strike="noStrike" cap="none" normalizeH="0" dirty="0">
                <a:ln>
                  <a:noFill/>
                </a:ln>
                <a:solidFill>
                  <a:schemeClr val="tx1"/>
                </a:solidFill>
                <a:effectLst/>
                <a:latin typeface="Arial" panose="020B0604020202020204" pitchFamily="34" charset="0"/>
              </a:rPr>
              <a:t> (</a:t>
            </a:r>
            <a:r>
              <a:rPr lang="de-DE" altLang="de-DE" sz="1800" dirty="0">
                <a:latin typeface="Arial" panose="020B0604020202020204" pitchFamily="34" charset="0"/>
              </a:rPr>
              <a:t>Ausbau</a:t>
            </a:r>
            <a:r>
              <a:rPr kumimoji="0" lang="de-DE" altLang="de-DE" sz="1800" b="0" i="0" u="none" strike="noStrike" cap="none" normalizeH="0" dirty="0">
                <a:ln>
                  <a:noFill/>
                </a:ln>
                <a:solidFill>
                  <a:schemeClr val="tx1"/>
                </a:solidFill>
                <a:effectLst/>
                <a:latin typeface="Arial" panose="020B0604020202020204" pitchFamily="34" charset="0"/>
              </a:rPr>
              <a:t> der interkulturellen Kompetenz)</a:t>
            </a:r>
            <a:endParaRPr kumimoji="0" lang="de-DE" altLang="de-DE" sz="1800" b="0" i="0" u="none" strike="noStrike" cap="none" normalizeH="0" baseline="0" dirty="0">
              <a:ln>
                <a:noFill/>
              </a:ln>
              <a:solidFill>
                <a:schemeClr val="tx1"/>
              </a:solidFill>
              <a:effectLst/>
              <a:latin typeface="Arial" panose="020B0604020202020204" pitchFamily="34" charset="0"/>
            </a:endParaRPr>
          </a:p>
          <a:p>
            <a:pPr marL="0" indent="0" eaLnBrk="0" fontAlgn="base" hangingPunct="0">
              <a:spcBef>
                <a:spcPct val="0"/>
              </a:spcBef>
              <a:spcAft>
                <a:spcPct val="0"/>
              </a:spcAft>
              <a:buClrTx/>
              <a:buSzTx/>
              <a:buNone/>
            </a:pPr>
            <a:endParaRPr kumimoji="0" lang="de-DE" altLang="de-DE" sz="1800" b="0" i="0" u="none" strike="noStrike" cap="none" normalizeH="0" baseline="0" dirty="0">
              <a:ln>
                <a:noFill/>
              </a:ln>
              <a:solidFill>
                <a:schemeClr val="tx1"/>
              </a:solidFill>
              <a:effectLst/>
              <a:latin typeface="Arial" panose="020B0604020202020204" pitchFamily="34" charset="0"/>
            </a:endParaRPr>
          </a:p>
          <a:p>
            <a:pPr eaLnBrk="0" fontAlgn="base" hangingPunct="0">
              <a:spcBef>
                <a:spcPct val="0"/>
              </a:spcBef>
              <a:spcAft>
                <a:spcPct val="0"/>
              </a:spcAft>
              <a:buClrTx/>
              <a:buSzTx/>
              <a:buFont typeface="Wingdings" panose="05000000000000000000" pitchFamily="2" charset="2"/>
              <a:buChar char="§"/>
            </a:pPr>
            <a:r>
              <a:rPr kumimoji="0" lang="de-DE" altLang="de-DE" sz="1800" b="0" i="0" u="none" strike="noStrike" cap="none" normalizeH="0" baseline="0" dirty="0">
                <a:ln>
                  <a:noFill/>
                </a:ln>
                <a:solidFill>
                  <a:schemeClr val="tx1"/>
                </a:solidFill>
                <a:effectLst/>
                <a:latin typeface="Arial" panose="020B0604020202020204" pitchFamily="34" charset="0"/>
              </a:rPr>
              <a:t>Spanisch fällt vielen Schülerinnen</a:t>
            </a:r>
            <a:r>
              <a:rPr kumimoji="0" lang="de-DE" altLang="de-DE" sz="1800" b="0" i="0" u="none" strike="noStrike" cap="none" normalizeH="0" dirty="0">
                <a:ln>
                  <a:noFill/>
                </a:ln>
                <a:solidFill>
                  <a:schemeClr val="tx1"/>
                </a:solidFill>
                <a:effectLst/>
                <a:latin typeface="Arial" panose="020B0604020202020204" pitchFamily="34" charset="0"/>
              </a:rPr>
              <a:t> und Schülern</a:t>
            </a:r>
            <a:r>
              <a:rPr kumimoji="0" lang="de-DE" altLang="de-DE" sz="1800" b="0" i="0" u="none" strike="noStrike" cap="none" normalizeH="0" baseline="0" dirty="0">
                <a:ln>
                  <a:noFill/>
                </a:ln>
                <a:solidFill>
                  <a:schemeClr val="tx1"/>
                </a:solidFill>
                <a:effectLst/>
                <a:latin typeface="Arial" panose="020B0604020202020204" pitchFamily="34" charset="0"/>
              </a:rPr>
              <a:t> am Anfang recht leicht, weil es ähnlich gesprochen</a:t>
            </a:r>
            <a:r>
              <a:rPr kumimoji="0" lang="de-DE" altLang="de-DE" sz="1800" b="0" i="0" u="none" strike="noStrike" cap="none" normalizeH="0" dirty="0">
                <a:ln>
                  <a:noFill/>
                </a:ln>
                <a:solidFill>
                  <a:schemeClr val="tx1"/>
                </a:solidFill>
                <a:effectLst/>
                <a:latin typeface="Arial" panose="020B0604020202020204" pitchFamily="34" charset="0"/>
              </a:rPr>
              <a:t> wird</a:t>
            </a:r>
            <a:r>
              <a:rPr kumimoji="0" lang="de-DE" altLang="de-DE" sz="1800" b="0" i="0" u="none" strike="noStrike" cap="none" normalizeH="0" baseline="0" dirty="0">
                <a:ln>
                  <a:noFill/>
                </a:ln>
                <a:solidFill>
                  <a:schemeClr val="tx1"/>
                </a:solidFill>
                <a:effectLst/>
                <a:latin typeface="Arial" panose="020B0604020202020204" pitchFamily="34" charset="0"/>
              </a:rPr>
              <a:t> wie geschrieben </a:t>
            </a:r>
          </a:p>
          <a:p>
            <a:pPr eaLnBrk="0" fontAlgn="base" hangingPunct="0">
              <a:spcBef>
                <a:spcPct val="0"/>
              </a:spcBef>
              <a:spcAft>
                <a:spcPct val="0"/>
              </a:spcAft>
              <a:buClrTx/>
              <a:buSzTx/>
              <a:buFont typeface="Wingdings" panose="05000000000000000000" pitchFamily="2" charset="2"/>
              <a:buChar char="§"/>
            </a:pPr>
            <a:endParaRPr lang="de-DE" altLang="de-DE" sz="1800" dirty="0">
              <a:latin typeface="Arial" panose="020B0604020202020204" pitchFamily="34" charset="0"/>
            </a:endParaRPr>
          </a:p>
          <a:p>
            <a:pPr eaLnBrk="0" fontAlgn="base" hangingPunct="0">
              <a:spcBef>
                <a:spcPct val="0"/>
              </a:spcBef>
              <a:spcAft>
                <a:spcPct val="0"/>
              </a:spcAft>
              <a:buClrTx/>
              <a:buSzTx/>
              <a:buFont typeface="Wingdings" panose="05000000000000000000" pitchFamily="2" charset="2"/>
              <a:buChar char="§"/>
            </a:pPr>
            <a:r>
              <a:rPr kumimoji="0" lang="de-DE" altLang="de-DE" sz="1800" b="0" i="1" u="none" strike="noStrike" cap="none" normalizeH="0" baseline="0" dirty="0">
                <a:ln>
                  <a:noFill/>
                </a:ln>
                <a:solidFill>
                  <a:schemeClr val="tx1"/>
                </a:solidFill>
                <a:effectLst/>
                <a:latin typeface="Arial" panose="020B0604020202020204" pitchFamily="34" charset="0"/>
              </a:rPr>
              <a:t>Aber Vorsicht! </a:t>
            </a:r>
            <a:r>
              <a:rPr kumimoji="0" lang="de-DE" altLang="de-DE" sz="1800" b="0" i="0" u="none" strike="noStrike" cap="none" normalizeH="0" baseline="0" dirty="0">
                <a:ln>
                  <a:noFill/>
                </a:ln>
                <a:solidFill>
                  <a:schemeClr val="tx1"/>
                </a:solidFill>
                <a:effectLst/>
                <a:latin typeface="Arial" panose="020B0604020202020204" pitchFamily="34" charset="0"/>
              </a:rPr>
              <a:t>Die Grammatik ist nicht leichter als die anderer </a:t>
            </a:r>
          </a:p>
          <a:p>
            <a:pPr marL="0" indent="0" eaLnBrk="0" fontAlgn="base" hangingPunct="0">
              <a:spcBef>
                <a:spcPct val="0"/>
              </a:spcBef>
              <a:spcAft>
                <a:spcPct val="0"/>
              </a:spcAft>
              <a:buClrTx/>
              <a:buSzTx/>
              <a:buNone/>
            </a:pPr>
            <a:r>
              <a:rPr kumimoji="0" lang="de-DE" altLang="de-DE" sz="1800" b="0" i="0" u="none" strike="noStrike" cap="none" normalizeH="0" baseline="0" dirty="0">
                <a:ln>
                  <a:noFill/>
                </a:ln>
                <a:solidFill>
                  <a:schemeClr val="tx1"/>
                </a:solidFill>
                <a:effectLst/>
                <a:latin typeface="Arial" panose="020B0604020202020204" pitchFamily="34" charset="0"/>
              </a:rPr>
              <a:t>   romanischer Sprachen und sicherlich schwieriger als die englische</a:t>
            </a:r>
          </a:p>
        </p:txBody>
      </p:sp>
      <p:pic>
        <p:nvPicPr>
          <p:cNvPr id="6" name="Grafik 5"/>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3542" y="395827"/>
            <a:ext cx="1050637" cy="501867"/>
          </a:xfrm>
          <a:prstGeom prst="rect">
            <a:avLst/>
          </a:prstGeom>
        </p:spPr>
      </p:pic>
    </p:spTree>
    <p:extLst>
      <p:ext uri="{BB962C8B-B14F-4D97-AF65-F5344CB8AC3E}">
        <p14:creationId xmlns:p14="http://schemas.microsoft.com/office/powerpoint/2010/main" val="285302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AT" dirty="0"/>
              <a:t>Das Angebot an der GHS</a:t>
            </a:r>
            <a:endParaRPr lang="de-DE" dirty="0"/>
          </a:p>
        </p:txBody>
      </p:sp>
      <p:sp>
        <p:nvSpPr>
          <p:cNvPr id="3" name="Inhaltsplatzhalter 2"/>
          <p:cNvSpPr>
            <a:spLocks noGrp="1"/>
          </p:cNvSpPr>
          <p:nvPr>
            <p:ph idx="1"/>
          </p:nvPr>
        </p:nvSpPr>
        <p:spPr/>
        <p:txBody>
          <a:bodyPr>
            <a:normAutofit lnSpcReduction="10000"/>
          </a:bodyPr>
          <a:lstStyle/>
          <a:p>
            <a:pPr>
              <a:buFont typeface="Wingdings" panose="05000000000000000000" pitchFamily="2" charset="2"/>
              <a:buChar char="§"/>
            </a:pPr>
            <a:r>
              <a:rPr lang="de-AT" dirty="0"/>
              <a:t>Spanischkurse für Anfänger*innen und Fortgeschrittene</a:t>
            </a:r>
          </a:p>
          <a:p>
            <a:pPr marL="0" indent="0">
              <a:buNone/>
            </a:pPr>
            <a:endParaRPr lang="de-AT" dirty="0"/>
          </a:p>
          <a:p>
            <a:pPr>
              <a:buFont typeface="Wingdings" panose="05000000000000000000" pitchFamily="2" charset="2"/>
              <a:buChar char="§"/>
            </a:pPr>
            <a:r>
              <a:rPr lang="de-AT" dirty="0"/>
              <a:t>Spanisch Grundkurs oder Leistungskurs ab der Q-Phase</a:t>
            </a:r>
          </a:p>
          <a:p>
            <a:pPr marL="0" indent="0">
              <a:buNone/>
            </a:pPr>
            <a:endParaRPr lang="de-AT" dirty="0"/>
          </a:p>
          <a:p>
            <a:pPr>
              <a:buFont typeface="Wingdings" panose="05000000000000000000" pitchFamily="2" charset="2"/>
              <a:buChar char="§"/>
            </a:pPr>
            <a:r>
              <a:rPr lang="de-AT" dirty="0"/>
              <a:t>Erwerb des Sprachzertifikats </a:t>
            </a:r>
            <a:r>
              <a:rPr lang="de-AT" i="1" dirty="0" err="1"/>
              <a:t>Diploma</a:t>
            </a:r>
            <a:r>
              <a:rPr lang="de-AT" i="1" dirty="0"/>
              <a:t> de </a:t>
            </a:r>
            <a:r>
              <a:rPr lang="de-AT" i="1" dirty="0" err="1"/>
              <a:t>Español</a:t>
            </a:r>
            <a:r>
              <a:rPr lang="de-AT" i="1" dirty="0"/>
              <a:t> </a:t>
            </a:r>
            <a:r>
              <a:rPr lang="de-AT" i="1" dirty="0" err="1"/>
              <a:t>como</a:t>
            </a:r>
            <a:r>
              <a:rPr lang="de-AT" i="1" dirty="0"/>
              <a:t> </a:t>
            </a:r>
            <a:r>
              <a:rPr lang="de-AT" i="1" dirty="0" err="1"/>
              <a:t>Lengua</a:t>
            </a:r>
            <a:r>
              <a:rPr lang="de-AT" i="1" dirty="0"/>
              <a:t> </a:t>
            </a:r>
            <a:r>
              <a:rPr lang="de-AT" i="1" dirty="0" err="1"/>
              <a:t>Extranjera</a:t>
            </a:r>
            <a:r>
              <a:rPr lang="de-AT" dirty="0"/>
              <a:t> </a:t>
            </a:r>
            <a:r>
              <a:rPr lang="de-AT" i="1" dirty="0"/>
              <a:t>(DELE) </a:t>
            </a:r>
            <a:r>
              <a:rPr lang="de-AT" dirty="0"/>
              <a:t>(Niveau A1 – B2)</a:t>
            </a:r>
          </a:p>
          <a:p>
            <a:pPr marL="0" indent="0">
              <a:buNone/>
            </a:pPr>
            <a:endParaRPr lang="de-AT" dirty="0"/>
          </a:p>
          <a:p>
            <a:pPr>
              <a:buFont typeface="Wingdings" panose="05000000000000000000" pitchFamily="2" charset="2"/>
              <a:buChar char="§"/>
            </a:pPr>
            <a:r>
              <a:rPr lang="de-AT" dirty="0"/>
              <a:t>Studien- und berufsorientierender Auslandsaufenthalt        in </a:t>
            </a:r>
            <a:r>
              <a:rPr lang="de-AT" dirty="0" err="1"/>
              <a:t>El</a:t>
            </a:r>
            <a:r>
              <a:rPr lang="de-AT" dirty="0"/>
              <a:t> Puerto de Santa María (Spanien)</a:t>
            </a:r>
          </a:p>
          <a:p>
            <a:pPr>
              <a:buFont typeface="Wingdings" panose="05000000000000000000" pitchFamily="2" charset="2"/>
              <a:buChar char="§"/>
            </a:pPr>
            <a:endParaRPr lang="de-AT" dirty="0"/>
          </a:p>
          <a:p>
            <a:pPr>
              <a:buFont typeface="Wingdings" panose="05000000000000000000" pitchFamily="2" charset="2"/>
              <a:buChar char="§"/>
            </a:pPr>
            <a:r>
              <a:rPr lang="de-AT" dirty="0"/>
              <a:t>Austauschprogramm mit deutscher Partnerschule in Osorno (Chile)</a:t>
            </a:r>
          </a:p>
          <a:p>
            <a:pPr>
              <a:buFont typeface="Wingdings" panose="05000000000000000000" pitchFamily="2" charset="2"/>
              <a:buChar char="§"/>
            </a:pPr>
            <a:endParaRPr lang="de-AT" dirty="0"/>
          </a:p>
          <a:p>
            <a:pPr marL="0" indent="0">
              <a:buNone/>
            </a:pPr>
            <a:endParaRPr lang="de-DE" dirty="0"/>
          </a:p>
        </p:txBody>
      </p:sp>
      <p:pic>
        <p:nvPicPr>
          <p:cNvPr id="6" name="Grafik 5"/>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84281" y="391886"/>
            <a:ext cx="1050637" cy="501867"/>
          </a:xfrm>
          <a:prstGeom prst="rect">
            <a:avLst/>
          </a:prstGeom>
        </p:spPr>
      </p:pic>
    </p:spTree>
    <p:extLst>
      <p:ext uri="{BB962C8B-B14F-4D97-AF65-F5344CB8AC3E}">
        <p14:creationId xmlns:p14="http://schemas.microsoft.com/office/powerpoint/2010/main" val="1655226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de-AT" dirty="0"/>
              <a:t>Spanisch im Ausland                           (Studien- und Berufsorientierung) </a:t>
            </a:r>
            <a:endParaRPr lang="de-DE" dirty="0"/>
          </a:p>
        </p:txBody>
      </p:sp>
      <p:sp>
        <p:nvSpPr>
          <p:cNvPr id="3" name="Inhaltsplatzhalter 2"/>
          <p:cNvSpPr>
            <a:spLocks noGrp="1"/>
          </p:cNvSpPr>
          <p:nvPr>
            <p:ph idx="1"/>
          </p:nvPr>
        </p:nvSpPr>
        <p:spPr>
          <a:xfrm>
            <a:off x="457200" y="1600200"/>
            <a:ext cx="8229600" cy="5065260"/>
          </a:xfrm>
        </p:spPr>
        <p:txBody>
          <a:bodyPr>
            <a:normAutofit/>
          </a:bodyPr>
          <a:lstStyle/>
          <a:p>
            <a:pPr marL="0" indent="0" algn="just">
              <a:buNone/>
            </a:pPr>
            <a:r>
              <a:rPr lang="de-AT" sz="1800" dirty="0"/>
              <a:t>Etwa 15 Schülerinnen und Schüler können anstelle des verbindlichen Praktikums in der Q2 an einer studien- und berufsorientierenden Auslandsfahrt nach </a:t>
            </a:r>
            <a:r>
              <a:rPr lang="de-AT" sz="1800" b="1" dirty="0" err="1"/>
              <a:t>El</a:t>
            </a:r>
            <a:r>
              <a:rPr lang="de-AT" sz="1800" b="1" dirty="0"/>
              <a:t> Puerto de Santa María</a:t>
            </a:r>
            <a:r>
              <a:rPr lang="de-AT" sz="1800" dirty="0"/>
              <a:t> in Andalusien teilnehmen. Dabei erhalten sie nicht nur Einblicke in verschiedene regionale Betriebe und die Universität  Cádiz, sondern können auch die spanische Kultur hautnah erleben. Zusätzlich gibt es einen täglichen stattfindenden Sprachkurs, an dem die Schülerinnen und Schüler verbindlich teilnehmen, um ihre Spanischkenntnisse auszubauen.</a:t>
            </a:r>
          </a:p>
          <a:p>
            <a:pPr marL="0" indent="0" algn="just">
              <a:buNone/>
            </a:pPr>
            <a:endParaRPr lang="de-AT" sz="1800" dirty="0"/>
          </a:p>
          <a:p>
            <a:pPr marL="0" indent="0" algn="just">
              <a:buNone/>
            </a:pPr>
            <a:endParaRPr lang="de-AT" sz="1800" dirty="0"/>
          </a:p>
          <a:p>
            <a:pPr marL="0" indent="0" algn="just">
              <a:buNone/>
            </a:pPr>
            <a:endParaRPr lang="de-AT" sz="1800" dirty="0"/>
          </a:p>
          <a:p>
            <a:pPr marL="0" indent="0" algn="just">
              <a:buNone/>
            </a:pPr>
            <a:endParaRPr lang="de-AT" sz="1800" dirty="0"/>
          </a:p>
          <a:p>
            <a:pPr marL="0" indent="0" algn="just">
              <a:buNone/>
            </a:pPr>
            <a:endParaRPr lang="de-AT" sz="1800" dirty="0"/>
          </a:p>
          <a:p>
            <a:pPr marL="0" indent="0" algn="just">
              <a:buNone/>
            </a:pPr>
            <a:endParaRPr lang="de-AT" sz="1800" dirty="0"/>
          </a:p>
          <a:p>
            <a:pPr marL="0" indent="0" algn="just">
              <a:buNone/>
            </a:pPr>
            <a:endParaRPr lang="de-AT" sz="1800" dirty="0"/>
          </a:p>
          <a:p>
            <a:pPr marL="0" indent="0" algn="just">
              <a:buNone/>
            </a:pPr>
            <a:endParaRPr lang="de-AT" sz="1800" dirty="0"/>
          </a:p>
          <a:p>
            <a:pPr marL="0" indent="0" algn="just">
              <a:spcBef>
                <a:spcPts val="1800"/>
              </a:spcBef>
              <a:buNone/>
            </a:pPr>
            <a:r>
              <a:rPr lang="de-AT" sz="1200" dirty="0"/>
              <a:t>Quelle: Eigene Aufnahmen </a:t>
            </a:r>
          </a:p>
          <a:p>
            <a:pPr marL="0" indent="0" algn="just">
              <a:buNone/>
            </a:pPr>
            <a:endParaRPr lang="de-DE" sz="1800" dirty="0"/>
          </a:p>
        </p:txBody>
      </p:sp>
      <p:pic>
        <p:nvPicPr>
          <p:cNvPr id="4" name="Inhaltsplatzhalter 4"/>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57199" y="3984170"/>
            <a:ext cx="3077028" cy="2307772"/>
          </a:xfrm>
          <a:prstGeom prst="rect">
            <a:avLst/>
          </a:prstGeom>
        </p:spPr>
      </p:pic>
      <p:pic>
        <p:nvPicPr>
          <p:cNvPr id="5" name="Grafik 4"/>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0" y="381000"/>
            <a:ext cx="1219200" cy="649249"/>
          </a:xfrm>
          <a:prstGeom prst="rect">
            <a:avLst/>
          </a:prstGeom>
        </p:spPr>
      </p:pic>
      <p:pic>
        <p:nvPicPr>
          <p:cNvPr id="6" name="Grafik 5"/>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3621315" y="3733799"/>
            <a:ext cx="2496457" cy="1404257"/>
          </a:xfrm>
          <a:prstGeom prst="rect">
            <a:avLst/>
          </a:prstGeom>
        </p:spPr>
      </p:pic>
      <p:pic>
        <p:nvPicPr>
          <p:cNvPr id="7" name="Grafik 6"/>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6277430" y="3733799"/>
            <a:ext cx="2496457" cy="1404257"/>
          </a:xfrm>
          <a:prstGeom prst="rect">
            <a:avLst/>
          </a:prstGeom>
        </p:spPr>
      </p:pic>
      <p:pic>
        <p:nvPicPr>
          <p:cNvPr id="10" name="Grafik 9"/>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3621314" y="5261203"/>
            <a:ext cx="2496457" cy="1404257"/>
          </a:xfrm>
          <a:prstGeom prst="rect">
            <a:avLst/>
          </a:prstGeom>
        </p:spPr>
      </p:pic>
      <p:pic>
        <p:nvPicPr>
          <p:cNvPr id="11" name="Grafik 10"/>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6277430" y="5261203"/>
            <a:ext cx="2496457" cy="1404257"/>
          </a:xfrm>
          <a:prstGeom prst="rect">
            <a:avLst/>
          </a:prstGeom>
        </p:spPr>
      </p:pic>
    </p:spTree>
    <p:extLst>
      <p:ext uri="{BB962C8B-B14F-4D97-AF65-F5344CB8AC3E}">
        <p14:creationId xmlns:p14="http://schemas.microsoft.com/office/powerpoint/2010/main" val="1595477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de-AT" dirty="0"/>
              <a:t>Spanisch im Ausland                           (Austausch) </a:t>
            </a:r>
            <a:endParaRPr lang="de-DE" dirty="0"/>
          </a:p>
        </p:txBody>
      </p:sp>
      <p:pic>
        <p:nvPicPr>
          <p:cNvPr id="10" name="Inhaltsplatzhalter 5"/>
          <p:cNvPicPr>
            <a:picLocks noGrp="1" noChangeAspect="1"/>
          </p:cNvPicPr>
          <p:nvPr>
            <p:ph idx="1"/>
          </p:nvPr>
        </p:nvPicPr>
        <p:blipFill>
          <a:blip r:embed="rId2"/>
          <a:stretch>
            <a:fillRect/>
          </a:stretch>
        </p:blipFill>
        <p:spPr>
          <a:xfrm>
            <a:off x="898071" y="1728937"/>
            <a:ext cx="7380515" cy="4561756"/>
          </a:xfrm>
          <a:prstGeom prst="rect">
            <a:avLst/>
          </a:prstGeom>
        </p:spPr>
      </p:pic>
      <p:pic>
        <p:nvPicPr>
          <p:cNvPr id="12" name="Grafik 1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57200" y="533400"/>
            <a:ext cx="1524000" cy="811561"/>
          </a:xfrm>
          <a:prstGeom prst="rect">
            <a:avLst/>
          </a:prstGeom>
        </p:spPr>
      </p:pic>
      <p:sp>
        <p:nvSpPr>
          <p:cNvPr id="3" name="Rechteck 2"/>
          <p:cNvSpPr/>
          <p:nvPr/>
        </p:nvSpPr>
        <p:spPr>
          <a:xfrm>
            <a:off x="898071" y="6290693"/>
            <a:ext cx="8033658" cy="276999"/>
          </a:xfrm>
          <a:prstGeom prst="rect">
            <a:avLst/>
          </a:prstGeom>
        </p:spPr>
        <p:txBody>
          <a:bodyPr wrap="square">
            <a:spAutoFit/>
          </a:bodyPr>
          <a:lstStyle/>
          <a:p>
            <a:r>
              <a:rPr lang="de-DE" sz="1200" dirty="0"/>
              <a:t>  						             Quelle: Eigene Darstellung</a:t>
            </a:r>
          </a:p>
        </p:txBody>
      </p:sp>
    </p:spTree>
    <p:extLst>
      <p:ext uri="{BB962C8B-B14F-4D97-AF65-F5344CB8AC3E}">
        <p14:creationId xmlns:p14="http://schemas.microsoft.com/office/powerpoint/2010/main" val="17964740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larheit">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Klarheit.thmx</Template>
  <TotalTime>0</TotalTime>
  <Words>408</Words>
  <Application>Microsoft Office PowerPoint</Application>
  <PresentationFormat>Bildschirmpräsentation (4:3)</PresentationFormat>
  <Paragraphs>55</Paragraphs>
  <Slides>7</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7</vt:i4>
      </vt:variant>
    </vt:vector>
  </HeadingPairs>
  <TitlesOfParts>
    <vt:vector size="11" baseType="lpstr">
      <vt:lpstr>Arial</vt:lpstr>
      <vt:lpstr>Calibri</vt:lpstr>
      <vt:lpstr>Wingdings</vt:lpstr>
      <vt:lpstr>Klarheit</vt:lpstr>
      <vt:lpstr>Spanisch</vt:lpstr>
      <vt:lpstr>  Spanisch lernen? Es gibt gute Gründe!</vt:lpstr>
      <vt:lpstr>  Wo wird Spanisch gesprochen? </vt:lpstr>
      <vt:lpstr>Doch das ist nicht alles…</vt:lpstr>
      <vt:lpstr>Das Angebot an der GHS</vt:lpstr>
      <vt:lpstr>Spanisch im Ausland                           (Studien- und Berufsorientierung) </vt:lpstr>
      <vt:lpstr>Spanisch im Ausland                           (Austausch)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Spanisch</dc:title>
  <dc:creator>Julian Hipp</dc:creator>
  <cp:lastModifiedBy>27L014U02</cp:lastModifiedBy>
  <cp:revision>77</cp:revision>
  <dcterms:created xsi:type="dcterms:W3CDTF">2020-08-10T14:19:23Z</dcterms:created>
  <dcterms:modified xsi:type="dcterms:W3CDTF">2025-11-13T06:37:52Z</dcterms:modified>
</cp:coreProperties>
</file>