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505" r:id="rId3"/>
    <p:sldId id="506" r:id="rId4"/>
    <p:sldId id="537" r:id="rId5"/>
    <p:sldId id="526" r:id="rId6"/>
    <p:sldId id="527" r:id="rId7"/>
    <p:sldId id="475" r:id="rId8"/>
    <p:sldId id="528" r:id="rId9"/>
    <p:sldId id="479" r:id="rId10"/>
    <p:sldId id="508" r:id="rId11"/>
    <p:sldId id="486" r:id="rId12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98" userDrawn="1">
          <p15:clr>
            <a:srgbClr val="A4A3A4"/>
          </p15:clr>
        </p15:guide>
        <p15:guide id="2" pos="2880">
          <p15:clr>
            <a:srgbClr val="A4A3A4"/>
          </p15:clr>
        </p15:guide>
        <p15:guide id="3" pos="3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bine van Recum" initials="SvR" lastIdx="1" clrIdx="0">
    <p:extLst>
      <p:ext uri="{19B8F6BF-5375-455C-9EA6-DF929625EA0E}">
        <p15:presenceInfo xmlns:p15="http://schemas.microsoft.com/office/powerpoint/2012/main" userId="Sabine van Recum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7C6D"/>
    <a:srgbClr val="43A1CE"/>
    <a:srgbClr val="E1ECF6"/>
    <a:srgbClr val="90C687"/>
    <a:srgbClr val="EBF4E9"/>
    <a:srgbClr val="FDE8E2"/>
    <a:srgbClr val="FFF3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094" autoAdjust="0"/>
    <p:restoredTop sz="91921" autoAdjust="0"/>
  </p:normalViewPr>
  <p:slideViewPr>
    <p:cSldViewPr>
      <p:cViewPr varScale="1">
        <p:scale>
          <a:sx n="99" d="100"/>
          <a:sy n="99" d="100"/>
        </p:scale>
        <p:origin x="1704" y="184"/>
      </p:cViewPr>
      <p:guideLst>
        <p:guide orient="horz" pos="1298"/>
        <p:guide pos="2880"/>
        <p:guide pos="385"/>
      </p:guideLst>
    </p:cSldViewPr>
  </p:slideViewPr>
  <p:outlineViewPr>
    <p:cViewPr>
      <p:scale>
        <a:sx n="33" d="100"/>
        <a:sy n="33" d="100"/>
      </p:scale>
      <p:origin x="0" y="1164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288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159A38-07DA-4761-9348-ABBA958A38E8}" type="datetimeFigureOut">
              <a:rPr lang="de-DE" smtClean="0"/>
              <a:t>20.08.20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DCBF0-AD89-4EA3-AA0F-5DAB7688FB64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18114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6D1F16-F9F8-4157-A46E-A08993550932}" type="datetimeFigureOut">
              <a:rPr lang="de-DE" smtClean="0"/>
              <a:t>20.08.20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F354C-730B-468C-B969-8A9AF02D437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58609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2F354C-730B-468C-B969-8A9AF02D437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9001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9079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8" name="Grafik 9">
            <a:extLst>
              <a:ext uri="{FF2B5EF4-FFF2-40B4-BE49-F238E27FC236}">
                <a16:creationId xmlns:a16="http://schemas.microsoft.com/office/drawing/2014/main" id="{9D973F34-B811-4A22-AFDF-ECCABE333D9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85" y="-10076"/>
            <a:ext cx="9171428" cy="4603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el 1"/>
          <p:cNvSpPr txBox="1">
            <a:spLocks/>
          </p:cNvSpPr>
          <p:nvPr userDrawn="1"/>
        </p:nvSpPr>
        <p:spPr>
          <a:xfrm>
            <a:off x="2987824" y="4262370"/>
            <a:ext cx="5184576" cy="19029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de-DE" sz="1600" b="0" kern="1200" cap="none" baseline="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44" name="Gerade Verbindung 43"/>
          <p:cNvCxnSpPr/>
          <p:nvPr userDrawn="1"/>
        </p:nvCxnSpPr>
        <p:spPr>
          <a:xfrm>
            <a:off x="467544" y="6116041"/>
            <a:ext cx="820891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itel 1"/>
          <p:cNvSpPr txBox="1">
            <a:spLocks/>
          </p:cNvSpPr>
          <p:nvPr userDrawn="1"/>
        </p:nvSpPr>
        <p:spPr>
          <a:xfrm>
            <a:off x="1259632" y="3572857"/>
            <a:ext cx="4680520" cy="7200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300" b="0" cap="none" baseline="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Das Lebenskompetenzprogramm </a:t>
            </a:r>
          </a:p>
          <a:p>
            <a:pPr algn="l"/>
            <a:r>
              <a:rPr lang="de-DE" sz="1300" b="0" cap="none" baseline="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für junge Menschen</a:t>
            </a:r>
          </a:p>
        </p:txBody>
      </p:sp>
      <p:sp>
        <p:nvSpPr>
          <p:cNvPr id="16" name="Textplatzhalter 2"/>
          <p:cNvSpPr>
            <a:spLocks noGrp="1"/>
          </p:cNvSpPr>
          <p:nvPr>
            <p:ph idx="1"/>
          </p:nvPr>
        </p:nvSpPr>
        <p:spPr>
          <a:xfrm>
            <a:off x="467544" y="4180927"/>
            <a:ext cx="8229600" cy="19351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200" b="0"/>
            </a:lvl1pPr>
            <a:lvl3pPr marL="914400" indent="0">
              <a:buNone/>
              <a:defRPr/>
            </a:lvl3pPr>
          </a:lstStyle>
          <a:p>
            <a:pPr lvl="0"/>
            <a:r>
              <a:rPr lang="de-DE" dirty="0"/>
              <a:t>Textmasterformat bearbeiten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DE" dirty="0"/>
              <a:t>Textmasterformat bearbeiten</a:t>
            </a:r>
          </a:p>
          <a:p>
            <a:pPr lvl="0"/>
            <a:endParaRPr lang="de-DE" dirty="0"/>
          </a:p>
        </p:txBody>
      </p:sp>
      <p:sp>
        <p:nvSpPr>
          <p:cNvPr id="24" name="Titel 1"/>
          <p:cNvSpPr>
            <a:spLocks noGrp="1"/>
          </p:cNvSpPr>
          <p:nvPr>
            <p:ph type="title" hasCustomPrompt="1"/>
          </p:nvPr>
        </p:nvSpPr>
        <p:spPr>
          <a:xfrm>
            <a:off x="1259632" y="3140968"/>
            <a:ext cx="4680520" cy="720080"/>
          </a:xfrm>
        </p:spPr>
        <p:txBody>
          <a:bodyPr anchor="t">
            <a:normAutofit/>
          </a:bodyPr>
          <a:lstStyle>
            <a:lvl1pPr algn="l">
              <a:defRPr sz="2600" b="1" cap="none" baseline="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de-DE" dirty="0"/>
              <a:t>Lions-Quest</a:t>
            </a:r>
          </a:p>
        </p:txBody>
      </p:sp>
      <p:pic>
        <p:nvPicPr>
          <p:cNvPr id="21" name="Picture 3" descr="W:\Archive für alle GB (nur finale Versionen)\Archiv für finale ÖA- &amp; Druckerzeugnisse\Logos &amp; Corporate Design\GB II - Lions-Quest\LQ allgemein\2017 - Neue Logos Lions-Quest\_Logos\Lions-Quest-Logopaket\CMYK\300ppi\logo-l-q-vertikal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252" y="454360"/>
            <a:ext cx="5373216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Grafik 5">
            <a:extLst>
              <a:ext uri="{FF2B5EF4-FFF2-40B4-BE49-F238E27FC236}">
                <a16:creationId xmlns:a16="http://schemas.microsoft.com/office/drawing/2014/main" id="{09587A23-8EAB-48DD-8D22-45F4C20C751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1475656" y="5013176"/>
            <a:ext cx="1638300" cy="163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" descr="W:\Öffentlichkeitsarbeit\Logos &amp; Corporate Design\GB IV - HDL\DZI\Bildvorlage_Spenden-Siegel_Geprüft_seit 2002.png">
            <a:extLst>
              <a:ext uri="{FF2B5EF4-FFF2-40B4-BE49-F238E27FC236}">
                <a16:creationId xmlns:a16="http://schemas.microsoft.com/office/drawing/2014/main" id="{3E49B0AB-5326-466C-8492-437B04AB44F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791" t="41081" r="-1" b="40154"/>
          <a:stretch/>
        </p:blipFill>
        <p:spPr bwMode="auto">
          <a:xfrm>
            <a:off x="135161" y="6210909"/>
            <a:ext cx="432048" cy="530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 5">
            <a:extLst>
              <a:ext uri="{FF2B5EF4-FFF2-40B4-BE49-F238E27FC236}">
                <a16:creationId xmlns:a16="http://schemas.microsoft.com/office/drawing/2014/main" id="{80C65B4C-8496-4E5B-8F8B-C89BC97AFB8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2060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 descr="W:\Archive für alle GB (nur finale Versionen)\Archiv für finale ÖA- &amp; Druckerzeugnisse\Logos &amp; Corporate Design\GB II - Lions-Quest\LQ allgemein\2017 - Neue Logos Lions-Quest\_Fremdlogos\KKH\KKH-Logo_SZ_4c.jpg">
            <a:extLst>
              <a:ext uri="{FF2B5EF4-FFF2-40B4-BE49-F238E27FC236}">
                <a16:creationId xmlns:a16="http://schemas.microsoft.com/office/drawing/2014/main" id="{351E0B7C-1320-46BE-B8CD-583AE49AA3A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3196" y="6309031"/>
            <a:ext cx="1476165" cy="533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itel 1">
            <a:extLst>
              <a:ext uri="{FF2B5EF4-FFF2-40B4-BE49-F238E27FC236}">
                <a16:creationId xmlns:a16="http://schemas.microsoft.com/office/drawing/2014/main" id="{BB37F5CD-F9AC-4E86-9FA3-F0ED08E34E39}"/>
              </a:ext>
            </a:extLst>
          </p:cNvPr>
          <p:cNvSpPr txBox="1">
            <a:spLocks/>
          </p:cNvSpPr>
          <p:nvPr userDrawn="1"/>
        </p:nvSpPr>
        <p:spPr>
          <a:xfrm>
            <a:off x="5112060" y="6165304"/>
            <a:ext cx="1476164" cy="36004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1000" b="0" cap="none" baseline="0" dirty="0">
                <a:solidFill>
                  <a:schemeClr val="tx1">
                    <a:lumMod val="90000"/>
                    <a:lumOff val="10000"/>
                  </a:schemeClr>
                </a:solidFill>
              </a:rPr>
              <a:t>GESUNDHEITSPARTNER</a:t>
            </a:r>
          </a:p>
        </p:txBody>
      </p:sp>
    </p:spTree>
    <p:extLst>
      <p:ext uri="{BB962C8B-B14F-4D97-AF65-F5344CB8AC3E}">
        <p14:creationId xmlns:p14="http://schemas.microsoft.com/office/powerpoint/2010/main" val="3712238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6876256" y="275176"/>
            <a:ext cx="2267744" cy="1137600"/>
          </a:xfrm>
          <a:prstGeom prst="rect">
            <a:avLst/>
          </a:prstGeom>
          <a:solidFill>
            <a:srgbClr val="E1ECF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None/>
            </a:pPr>
            <a:endParaRPr lang="de-DE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-36512" y="275176"/>
            <a:ext cx="648072" cy="1137600"/>
          </a:xfrm>
          <a:prstGeom prst="rect">
            <a:avLst/>
          </a:prstGeom>
          <a:solidFill>
            <a:srgbClr val="43A1CE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None/>
            </a:pPr>
            <a:endParaRPr lang="de-DE" sz="4400" b="1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80000" cy="1138138"/>
          </a:xfrm>
          <a:solidFill>
            <a:srgbClr val="43A1CE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de-DE" dirty="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Titelmasterformat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425355"/>
          </a:xfrm>
        </p:spPr>
        <p:txBody>
          <a:bodyPr/>
          <a:lstStyle>
            <a:lvl1pPr algn="l"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algn="l"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algn="l"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algn="l"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algn="l"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27" name="Picture 3" descr="W:\Archive für alle GB (nur finale Versionen)\Archiv für finale ÖA- &amp; Druckerzeugnisse\Logos &amp; Corporate Design\GB II - Lions-Quest\LQ allgemein\2017 - Neue Logos Lions-Quest\_Logos\Lions-Quest-Logopaket\CMYK\300ppi\logo-schriftzug-standalo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7522"/>
            <a:ext cx="1296144" cy="83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4" name="Gerade Verbindung 13"/>
          <p:cNvCxnSpPr/>
          <p:nvPr userDrawn="1"/>
        </p:nvCxnSpPr>
        <p:spPr>
          <a:xfrm>
            <a:off x="467544" y="6116041"/>
            <a:ext cx="820891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5">
            <a:extLst>
              <a:ext uri="{FF2B5EF4-FFF2-40B4-BE49-F238E27FC236}">
                <a16:creationId xmlns:a16="http://schemas.microsoft.com/office/drawing/2014/main" id="{5A01A53C-1615-47F8-AB87-C00B48D857A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2060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02173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6876256" y="275176"/>
            <a:ext cx="2267744" cy="1137600"/>
          </a:xfrm>
          <a:prstGeom prst="rect">
            <a:avLst/>
          </a:prstGeom>
          <a:solidFill>
            <a:srgbClr val="EBF4E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None/>
            </a:pPr>
            <a:endParaRPr lang="de-DE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-10344" y="275176"/>
            <a:ext cx="621904" cy="1137600"/>
          </a:xfrm>
          <a:prstGeom prst="rect">
            <a:avLst/>
          </a:prstGeom>
          <a:solidFill>
            <a:srgbClr val="90C687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None/>
            </a:pPr>
            <a:endParaRPr lang="de-DE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80000" cy="1138138"/>
          </a:xfrm>
          <a:solidFill>
            <a:srgbClr val="90C687"/>
          </a:solidFill>
        </p:spPr>
        <p:txBody>
          <a:bodyPr/>
          <a:lstStyle>
            <a:lvl1pPr>
              <a:defRPr lang="de-DE" sz="4400" b="1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425355"/>
          </a:xfrm>
        </p:spPr>
        <p:txBody>
          <a:bodyPr/>
          <a:lstStyle>
            <a:lvl1pPr algn="l"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algn="l"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algn="l"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algn="l"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algn="l"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27" name="Picture 3" descr="W:\Archive für alle GB (nur finale Versionen)\Archiv für finale ÖA- &amp; Druckerzeugnisse\Logos &amp; Corporate Design\GB II - Lions-Quest\LQ allgemein\2017 - Neue Logos Lions-Quest\_Logos\Lions-Quest-Logopaket\CMYK\300ppi\logo-schriftzug-standalo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7522"/>
            <a:ext cx="1296144" cy="83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Gerade Verbindung 14"/>
          <p:cNvCxnSpPr/>
          <p:nvPr userDrawn="1"/>
        </p:nvCxnSpPr>
        <p:spPr>
          <a:xfrm>
            <a:off x="467544" y="6116041"/>
            <a:ext cx="820891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5">
            <a:extLst>
              <a:ext uri="{FF2B5EF4-FFF2-40B4-BE49-F238E27FC236}">
                <a16:creationId xmlns:a16="http://schemas.microsoft.com/office/drawing/2014/main" id="{2DD4FBC6-DF58-4A02-BFA9-90162C11770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2060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537396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-15739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6876256" y="275176"/>
            <a:ext cx="2267744" cy="1137600"/>
          </a:xfrm>
          <a:prstGeom prst="rect">
            <a:avLst/>
          </a:prstGeom>
          <a:solidFill>
            <a:srgbClr val="FDE8E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None/>
            </a:pPr>
            <a:endParaRPr lang="de-DE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-15740" y="275176"/>
            <a:ext cx="627299" cy="1137600"/>
          </a:xfrm>
          <a:prstGeom prst="rect">
            <a:avLst/>
          </a:prstGeom>
          <a:solidFill>
            <a:srgbClr val="EF7C6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None/>
            </a:pPr>
            <a:endParaRPr lang="de-DE" sz="4400" b="1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80000" cy="1138138"/>
          </a:xfrm>
          <a:solidFill>
            <a:srgbClr val="EF7C6D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de-DE" sz="4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/>
            <a:r>
              <a:rPr lang="de-DE" dirty="0"/>
              <a:t>Titelmasterformat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906888" cy="639762"/>
          </a:xfrm>
          <a:solidFill>
            <a:srgbClr val="FDE8E2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rgbClr val="EF7C6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906888" cy="3951288"/>
          </a:xfrm>
          <a:solidFill>
            <a:srgbClr val="FDE8E2"/>
          </a:solidFill>
        </p:spPr>
        <p:txBody>
          <a:bodyPr/>
          <a:lstStyle>
            <a:lvl1pPr algn="l"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algn="l"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algn="l"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algn="l"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algn="l"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Inhaltsplatzhalter 5"/>
          <p:cNvSpPr>
            <a:spLocks noGrp="1"/>
          </p:cNvSpPr>
          <p:nvPr>
            <p:ph sz="quarter" idx="4"/>
          </p:nvPr>
        </p:nvSpPr>
        <p:spPr>
          <a:xfrm>
            <a:off x="5652120" y="1556792"/>
            <a:ext cx="3034680" cy="4569371"/>
          </a:xfrm>
        </p:spPr>
        <p:txBody>
          <a:bodyPr/>
          <a:lstStyle>
            <a:lvl1pPr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30" name="Picture 3" descr="W:\Archive für alle GB (nur finale Versionen)\Archiv für finale ÖA- &amp; Druckerzeugnisse\Logos &amp; Corporate Design\GB II - Lions-Quest\LQ allgemein\2017 - Neue Logos Lions-Quest\_Logos\Lions-Quest-Logopaket\CMYK\300ppi\logo-schriftzug-standalo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7522"/>
            <a:ext cx="1296144" cy="83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2" name="Gerade Verbindung 21"/>
          <p:cNvCxnSpPr/>
          <p:nvPr userDrawn="1"/>
        </p:nvCxnSpPr>
        <p:spPr>
          <a:xfrm>
            <a:off x="467544" y="6116041"/>
            <a:ext cx="820891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5">
            <a:extLst>
              <a:ext uri="{FF2B5EF4-FFF2-40B4-BE49-F238E27FC236}">
                <a16:creationId xmlns:a16="http://schemas.microsoft.com/office/drawing/2014/main" id="{350B4C49-A854-4A39-8800-74775BB3418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2060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666610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6876256" y="275176"/>
            <a:ext cx="2267744" cy="1137600"/>
          </a:xfrm>
          <a:prstGeom prst="rect">
            <a:avLst/>
          </a:prstGeom>
          <a:solidFill>
            <a:srgbClr val="E1ECF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None/>
            </a:pPr>
            <a:endParaRPr lang="de-DE" sz="4400"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-10344" y="275176"/>
            <a:ext cx="621904" cy="1137600"/>
          </a:xfrm>
          <a:prstGeom prst="rect">
            <a:avLst/>
          </a:prstGeom>
          <a:solidFill>
            <a:srgbClr val="43A1CE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None/>
            </a:pPr>
            <a:endParaRPr lang="de-DE" sz="4400" b="1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80000" cy="1138138"/>
          </a:xfrm>
          <a:solidFill>
            <a:srgbClr val="43A1CE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de-DE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de-DE" dirty="0"/>
              <a:t>Titelmasterformat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906888" cy="639762"/>
          </a:xfrm>
          <a:solidFill>
            <a:srgbClr val="E1ECF6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rgbClr val="43A1C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906888" cy="3951288"/>
          </a:xfrm>
          <a:solidFill>
            <a:srgbClr val="E1ECF6"/>
          </a:solidFill>
        </p:spPr>
        <p:txBody>
          <a:bodyPr/>
          <a:lstStyle>
            <a:lvl1pPr algn="l"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algn="l"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algn="l"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algn="l"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algn="l"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Inhaltsplatzhalter 5"/>
          <p:cNvSpPr>
            <a:spLocks noGrp="1"/>
          </p:cNvSpPr>
          <p:nvPr>
            <p:ph sz="quarter" idx="4"/>
          </p:nvPr>
        </p:nvSpPr>
        <p:spPr>
          <a:xfrm>
            <a:off x="5652120" y="1556792"/>
            <a:ext cx="3034680" cy="4569371"/>
          </a:xfrm>
        </p:spPr>
        <p:txBody>
          <a:bodyPr/>
          <a:lstStyle>
            <a:lvl1pPr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30" name="Picture 3" descr="W:\Archive für alle GB (nur finale Versionen)\Archiv für finale ÖA- &amp; Druckerzeugnisse\Logos &amp; Corporate Design\GB II - Lions-Quest\LQ allgemein\2017 - Neue Logos Lions-Quest\_Logos\Lions-Quest-Logopaket\CMYK\300ppi\logo-schriftzug-standalo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7522"/>
            <a:ext cx="1296144" cy="83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Gerade Verbindung 15"/>
          <p:cNvCxnSpPr/>
          <p:nvPr userDrawn="1"/>
        </p:nvCxnSpPr>
        <p:spPr>
          <a:xfrm>
            <a:off x="467544" y="6116041"/>
            <a:ext cx="820891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Grafik 5">
            <a:extLst>
              <a:ext uri="{FF2B5EF4-FFF2-40B4-BE49-F238E27FC236}">
                <a16:creationId xmlns:a16="http://schemas.microsoft.com/office/drawing/2014/main" id="{A478E178-4FB8-4F02-BCB9-D91313CD1B5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2060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8197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6876256" y="275176"/>
            <a:ext cx="2267744" cy="1137600"/>
          </a:xfrm>
          <a:prstGeom prst="rect">
            <a:avLst/>
          </a:prstGeom>
          <a:solidFill>
            <a:srgbClr val="EBF4E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None/>
            </a:pPr>
            <a:endParaRPr lang="de-DE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-36512" y="275176"/>
            <a:ext cx="648072" cy="1137600"/>
          </a:xfrm>
          <a:prstGeom prst="rect">
            <a:avLst/>
          </a:prstGeom>
          <a:solidFill>
            <a:srgbClr val="90C687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None/>
            </a:pPr>
            <a:endParaRPr lang="de-DE" sz="4400" b="1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80000" cy="1138138"/>
          </a:xfrm>
          <a:solidFill>
            <a:srgbClr val="90C687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de-DE" sz="4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/>
            <a:r>
              <a:rPr lang="de-DE" dirty="0"/>
              <a:t>Titelmasterformat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906888" cy="639762"/>
          </a:xfrm>
          <a:solidFill>
            <a:srgbClr val="EBF4E9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rgbClr val="90C68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906888" cy="3951288"/>
          </a:xfrm>
          <a:solidFill>
            <a:srgbClr val="EBF4E9"/>
          </a:solidFill>
        </p:spPr>
        <p:txBody>
          <a:bodyPr/>
          <a:lstStyle>
            <a:lvl1pPr algn="l"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algn="l"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algn="l"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algn="l"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algn="l"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Inhaltsplatzhalter 5"/>
          <p:cNvSpPr>
            <a:spLocks noGrp="1"/>
          </p:cNvSpPr>
          <p:nvPr>
            <p:ph sz="quarter" idx="4"/>
          </p:nvPr>
        </p:nvSpPr>
        <p:spPr>
          <a:xfrm>
            <a:off x="5652120" y="1556792"/>
            <a:ext cx="3034680" cy="4569371"/>
          </a:xfrm>
        </p:spPr>
        <p:txBody>
          <a:bodyPr/>
          <a:lstStyle>
            <a:lvl1pPr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30" name="Picture 3" descr="W:\Archive für alle GB (nur finale Versionen)\Archiv für finale ÖA- &amp; Druckerzeugnisse\Logos &amp; Corporate Design\GB II - Lions-Quest\LQ allgemein\2017 - Neue Logos Lions-Quest\_Logos\Lions-Quest-Logopaket\CMYK\300ppi\logo-schriftzug-standalo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7522"/>
            <a:ext cx="1296144" cy="83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Gerade Verbindung 14"/>
          <p:cNvCxnSpPr/>
          <p:nvPr userDrawn="1"/>
        </p:nvCxnSpPr>
        <p:spPr>
          <a:xfrm>
            <a:off x="467544" y="6116041"/>
            <a:ext cx="820891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fik 5">
            <a:extLst>
              <a:ext uri="{FF2B5EF4-FFF2-40B4-BE49-F238E27FC236}">
                <a16:creationId xmlns:a16="http://schemas.microsoft.com/office/drawing/2014/main" id="{42E60D8C-C098-4BA3-94A6-F875970DB78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2060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99029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6876256" y="275176"/>
            <a:ext cx="2267744" cy="1137600"/>
          </a:xfrm>
          <a:prstGeom prst="rect">
            <a:avLst/>
          </a:prstGeom>
          <a:solidFill>
            <a:srgbClr val="FDE8E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None/>
            </a:pPr>
            <a:endParaRPr lang="de-DE" sz="4400"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-36512" y="275176"/>
            <a:ext cx="648072" cy="1137600"/>
          </a:xfrm>
          <a:prstGeom prst="rect">
            <a:avLst/>
          </a:prstGeom>
          <a:solidFill>
            <a:srgbClr val="EF7C6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None/>
            </a:pPr>
            <a:endParaRPr lang="de-DE" sz="4400" b="1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80000" cy="1138138"/>
          </a:xfrm>
          <a:solidFill>
            <a:srgbClr val="EF7C6D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de-DE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de-DE" dirty="0"/>
              <a:t>Titelmasterformat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906888" cy="639762"/>
          </a:xfrm>
          <a:solidFill>
            <a:srgbClr val="FDE8E2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rgbClr val="EF7C6D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906888" cy="3951288"/>
          </a:xfrm>
          <a:solidFill>
            <a:srgbClr val="FDE8E2"/>
          </a:solidFill>
        </p:spPr>
        <p:txBody>
          <a:bodyPr/>
          <a:lstStyle>
            <a:lvl1pPr algn="l"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algn="l"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algn="l"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algn="l"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algn="l"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Inhaltsplatzhalter 5"/>
          <p:cNvSpPr>
            <a:spLocks noGrp="1"/>
          </p:cNvSpPr>
          <p:nvPr>
            <p:ph sz="quarter" idx="4"/>
          </p:nvPr>
        </p:nvSpPr>
        <p:spPr>
          <a:xfrm>
            <a:off x="5436096" y="1556793"/>
            <a:ext cx="3250704" cy="3096344"/>
          </a:xfrm>
        </p:spPr>
        <p:txBody>
          <a:bodyPr/>
          <a:lstStyle>
            <a:lvl1pPr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30" name="Picture 3" descr="W:\Archive für alle GB (nur finale Versionen)\Archiv für finale ÖA- &amp; Druckerzeugnisse\Logos &amp; Corporate Design\GB II - Lions-Quest\LQ allgemein\2017 - Neue Logos Lions-Quest\_Logos\Lions-Quest-Logopaket\CMYK\300ppi\logo-schriftzug-standalo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7522"/>
            <a:ext cx="1296144" cy="83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Gerade Verbindung 14"/>
          <p:cNvCxnSpPr/>
          <p:nvPr userDrawn="1"/>
        </p:nvCxnSpPr>
        <p:spPr>
          <a:xfrm>
            <a:off x="467544" y="6116041"/>
            <a:ext cx="820891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Inhaltsplatzhalter 5"/>
          <p:cNvSpPr>
            <a:spLocks noGrp="1"/>
          </p:cNvSpPr>
          <p:nvPr>
            <p:ph sz="quarter" idx="10"/>
          </p:nvPr>
        </p:nvSpPr>
        <p:spPr>
          <a:xfrm>
            <a:off x="5436096" y="4725144"/>
            <a:ext cx="3240360" cy="1390897"/>
          </a:xfrm>
        </p:spPr>
        <p:txBody>
          <a:bodyPr/>
          <a:lstStyle>
            <a:lvl1pPr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7" name="Grafik 5">
            <a:extLst>
              <a:ext uri="{FF2B5EF4-FFF2-40B4-BE49-F238E27FC236}">
                <a16:creationId xmlns:a16="http://schemas.microsoft.com/office/drawing/2014/main" id="{D7B22478-D7EB-4DC5-B0B3-6F65D13F2F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2060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792659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6876256" y="275176"/>
            <a:ext cx="2267744" cy="1137600"/>
          </a:xfrm>
          <a:prstGeom prst="rect">
            <a:avLst/>
          </a:prstGeom>
          <a:solidFill>
            <a:srgbClr val="E1ECF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None/>
            </a:pPr>
            <a:endParaRPr lang="de-DE" sz="4400"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-36512" y="275176"/>
            <a:ext cx="648072" cy="1137600"/>
          </a:xfrm>
          <a:prstGeom prst="rect">
            <a:avLst/>
          </a:prstGeom>
          <a:solidFill>
            <a:srgbClr val="43A1CE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None/>
            </a:pPr>
            <a:endParaRPr lang="de-DE" sz="4400" b="1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80000" cy="1138138"/>
          </a:xfrm>
          <a:solidFill>
            <a:srgbClr val="43A1CE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de-DE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de-DE" dirty="0"/>
              <a:t>Titelmasterformat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906888" cy="639762"/>
          </a:xfrm>
          <a:solidFill>
            <a:srgbClr val="E1ECF6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rgbClr val="43A1CE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906888" cy="3951288"/>
          </a:xfrm>
          <a:solidFill>
            <a:srgbClr val="E1ECF6"/>
          </a:solidFill>
        </p:spPr>
        <p:txBody>
          <a:bodyPr/>
          <a:lstStyle>
            <a:lvl1pPr algn="l"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algn="l"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algn="l"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algn="l"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algn="l"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30" name="Picture 3" descr="W:\Archive für alle GB (nur finale Versionen)\Archiv für finale ÖA- &amp; Druckerzeugnisse\Logos &amp; Corporate Design\GB II - Lions-Quest\LQ allgemein\2017 - Neue Logos Lions-Quest\_Logos\Lions-Quest-Logopaket\CMYK\300ppi\logo-schriftzug-standalo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7522"/>
            <a:ext cx="1296144" cy="83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Gerade Verbindung 15"/>
          <p:cNvCxnSpPr/>
          <p:nvPr userDrawn="1"/>
        </p:nvCxnSpPr>
        <p:spPr>
          <a:xfrm>
            <a:off x="467544" y="6116041"/>
            <a:ext cx="820891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Inhaltsplatzhalter 5"/>
          <p:cNvSpPr>
            <a:spLocks noGrp="1"/>
          </p:cNvSpPr>
          <p:nvPr>
            <p:ph sz="quarter" idx="4"/>
          </p:nvPr>
        </p:nvSpPr>
        <p:spPr>
          <a:xfrm>
            <a:off x="5436096" y="1556793"/>
            <a:ext cx="3250704" cy="3096344"/>
          </a:xfrm>
        </p:spPr>
        <p:txBody>
          <a:bodyPr/>
          <a:lstStyle>
            <a:lvl1pPr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22" name="Inhaltsplatzhalter 5"/>
          <p:cNvSpPr>
            <a:spLocks noGrp="1"/>
          </p:cNvSpPr>
          <p:nvPr>
            <p:ph sz="quarter" idx="10"/>
          </p:nvPr>
        </p:nvSpPr>
        <p:spPr>
          <a:xfrm>
            <a:off x="5436096" y="4725144"/>
            <a:ext cx="3240360" cy="1390897"/>
          </a:xfrm>
        </p:spPr>
        <p:txBody>
          <a:bodyPr/>
          <a:lstStyle>
            <a:lvl1pPr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5" name="Grafik 5">
            <a:extLst>
              <a:ext uri="{FF2B5EF4-FFF2-40B4-BE49-F238E27FC236}">
                <a16:creationId xmlns:a16="http://schemas.microsoft.com/office/drawing/2014/main" id="{F0B47A06-CAFC-4FFF-B8F8-A3E694C9C8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2060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801909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6876256" y="275176"/>
            <a:ext cx="2267744" cy="1137600"/>
          </a:xfrm>
          <a:prstGeom prst="rect">
            <a:avLst/>
          </a:prstGeom>
          <a:solidFill>
            <a:srgbClr val="EBF4E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None/>
            </a:pPr>
            <a:endParaRPr lang="de-DE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-36512" y="275176"/>
            <a:ext cx="648072" cy="1137600"/>
          </a:xfrm>
          <a:prstGeom prst="rect">
            <a:avLst/>
          </a:prstGeom>
          <a:solidFill>
            <a:srgbClr val="90C687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None/>
            </a:pPr>
            <a:endParaRPr lang="de-DE" sz="4400" b="1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80000" cy="1138138"/>
          </a:xfrm>
          <a:solidFill>
            <a:srgbClr val="90C687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de-DE" sz="4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/>
            <a:r>
              <a:rPr lang="de-DE" dirty="0"/>
              <a:t>Titelmasterformat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906888" cy="639762"/>
          </a:xfrm>
          <a:solidFill>
            <a:srgbClr val="EBF4E9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rgbClr val="90C687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3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906888" cy="3951288"/>
          </a:xfrm>
          <a:solidFill>
            <a:srgbClr val="EBF4E9"/>
          </a:solidFill>
        </p:spPr>
        <p:txBody>
          <a:bodyPr/>
          <a:lstStyle>
            <a:lvl1pPr algn="l"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algn="l"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algn="l"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algn="l"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algn="l"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14" name="Inhaltsplatzhalter 5"/>
          <p:cNvSpPr>
            <a:spLocks noGrp="1"/>
          </p:cNvSpPr>
          <p:nvPr>
            <p:ph sz="quarter" idx="4"/>
          </p:nvPr>
        </p:nvSpPr>
        <p:spPr>
          <a:xfrm>
            <a:off x="5436096" y="1556793"/>
            <a:ext cx="3250704" cy="3096344"/>
          </a:xfrm>
        </p:spPr>
        <p:txBody>
          <a:bodyPr/>
          <a:lstStyle>
            <a:lvl1pPr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30" name="Picture 3" descr="W:\Archive für alle GB (nur finale Versionen)\Archiv für finale ÖA- &amp; Druckerzeugnisse\Logos &amp; Corporate Design\GB II - Lions-Quest\LQ allgemein\2017 - Neue Logos Lions-Quest\_Logos\Lions-Quest-Logopaket\CMYK\300ppi\logo-schriftzug-standalo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7522"/>
            <a:ext cx="1296144" cy="83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5" name="Gerade Verbindung 14"/>
          <p:cNvCxnSpPr/>
          <p:nvPr userDrawn="1"/>
        </p:nvCxnSpPr>
        <p:spPr>
          <a:xfrm>
            <a:off x="467544" y="6116041"/>
            <a:ext cx="820891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Inhaltsplatzhalter 5"/>
          <p:cNvSpPr>
            <a:spLocks noGrp="1"/>
          </p:cNvSpPr>
          <p:nvPr>
            <p:ph sz="quarter" idx="10"/>
          </p:nvPr>
        </p:nvSpPr>
        <p:spPr>
          <a:xfrm>
            <a:off x="5436096" y="4725144"/>
            <a:ext cx="3240360" cy="1390897"/>
          </a:xfrm>
        </p:spPr>
        <p:txBody>
          <a:bodyPr/>
          <a:lstStyle>
            <a:lvl1pPr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7" name="Grafik 5">
            <a:extLst>
              <a:ext uri="{FF2B5EF4-FFF2-40B4-BE49-F238E27FC236}">
                <a16:creationId xmlns:a16="http://schemas.microsoft.com/office/drawing/2014/main" id="{177BB04A-3FC9-448F-9886-2A63ED66200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2060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971361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6876256" y="275176"/>
            <a:ext cx="2267744" cy="1137600"/>
          </a:xfrm>
          <a:prstGeom prst="rect">
            <a:avLst/>
          </a:prstGeom>
          <a:solidFill>
            <a:srgbClr val="FDE8E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None/>
            </a:pPr>
            <a:endParaRPr lang="de-DE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-36512" y="275176"/>
            <a:ext cx="648072" cy="1137600"/>
          </a:xfrm>
          <a:prstGeom prst="rect">
            <a:avLst/>
          </a:prstGeom>
          <a:solidFill>
            <a:srgbClr val="EF7C6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None/>
            </a:pPr>
            <a:endParaRPr lang="de-DE" sz="4400" b="1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80000" cy="1138138"/>
          </a:xfrm>
          <a:solidFill>
            <a:srgbClr val="EF7C6D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de-DE" sz="4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/>
            <a:r>
              <a:rPr lang="de-DE" dirty="0"/>
              <a:t>Titelmasterformat</a:t>
            </a:r>
          </a:p>
        </p:txBody>
      </p:sp>
      <p:pic>
        <p:nvPicPr>
          <p:cNvPr id="36" name="Picture 3" descr="W:\Archive für alle GB (nur finale Versionen)\Archiv für finale ÖA- &amp; Druckerzeugnisse\Logos &amp; Corporate Design\GB II - Lions-Quest\LQ allgemein\2017 - Neue Logos Lions-Quest\_Logos\Lions-Quest-Logopaket\CMYK\300ppi\logo-schriftzug-standalo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7522"/>
            <a:ext cx="1296144" cy="83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Gerade Verbindung 30"/>
          <p:cNvCxnSpPr/>
          <p:nvPr userDrawn="1"/>
        </p:nvCxnSpPr>
        <p:spPr>
          <a:xfrm>
            <a:off x="467544" y="6116041"/>
            <a:ext cx="820891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5">
            <a:extLst>
              <a:ext uri="{FF2B5EF4-FFF2-40B4-BE49-F238E27FC236}">
                <a16:creationId xmlns:a16="http://schemas.microsoft.com/office/drawing/2014/main" id="{9A0A5924-30E3-47B9-A96F-DCE7ADAC8DD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2060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239191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6876256" y="275176"/>
            <a:ext cx="2267744" cy="1137600"/>
          </a:xfrm>
          <a:prstGeom prst="rect">
            <a:avLst/>
          </a:prstGeom>
          <a:solidFill>
            <a:srgbClr val="E1ECF6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None/>
            </a:pPr>
            <a:endParaRPr lang="de-DE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-36512" y="275176"/>
            <a:ext cx="648072" cy="1137600"/>
          </a:xfrm>
          <a:prstGeom prst="rect">
            <a:avLst/>
          </a:prstGeom>
          <a:solidFill>
            <a:srgbClr val="43A1CE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None/>
            </a:pPr>
            <a:endParaRPr lang="de-DE" sz="4400" b="1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80000" cy="1138138"/>
          </a:xfrm>
          <a:solidFill>
            <a:srgbClr val="43A1CE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de-DE" sz="4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/>
            <a:r>
              <a:rPr lang="de-DE" dirty="0"/>
              <a:t>Titelmasterformat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906888" cy="639762"/>
          </a:xfrm>
          <a:noFill/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906888" cy="3951288"/>
          </a:xfrm>
          <a:noFill/>
        </p:spPr>
        <p:txBody>
          <a:bodyPr/>
          <a:lstStyle>
            <a:lvl1pPr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36" name="Picture 3" descr="W:\Archive für alle GB (nur finale Versionen)\Archiv für finale ÖA- &amp; Druckerzeugnisse\Logos &amp; Corporate Design\GB II - Lions-Quest\LQ allgemein\2017 - Neue Logos Lions-Quest\_Logos\Lions-Quest-Logopaket\CMYK\300ppi\logo-schriftzug-standalo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7522"/>
            <a:ext cx="1296144" cy="83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5" name="Gerade Verbindung 24"/>
          <p:cNvCxnSpPr/>
          <p:nvPr userDrawn="1"/>
        </p:nvCxnSpPr>
        <p:spPr>
          <a:xfrm>
            <a:off x="467544" y="6116041"/>
            <a:ext cx="820891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149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4824536" cy="1138138"/>
          </a:xfrm>
          <a:noFill/>
        </p:spPr>
        <p:txBody>
          <a:bodyPr/>
          <a:lstStyle>
            <a:lvl1pPr>
              <a:defRPr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59632" y="1535113"/>
            <a:ext cx="741682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59632" y="2174875"/>
            <a:ext cx="7416824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Picture 3" descr="W:\Archive für alle GB (nur finale Versionen)\Archiv für finale ÖA- &amp; Druckerzeugnisse\Logos &amp; Corporate Design\GB II - Lions-Quest\LQ allgemein\2017 - Neue Logos Lions-Quest\_Logos\Lions-Quest-Logopaket\CMYK\300ppi\logo-l-q-vertika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736" y="0"/>
            <a:ext cx="5373216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Gerade Verbindung 32"/>
          <p:cNvCxnSpPr/>
          <p:nvPr userDrawn="1"/>
        </p:nvCxnSpPr>
        <p:spPr>
          <a:xfrm>
            <a:off x="467544" y="6116041"/>
            <a:ext cx="820891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" descr="W:\Archive für alle GB (nur finale Versionen)\Archiv für finale ÖA- &amp; Druckerzeugnisse\Logos &amp; Corporate Design\GB II - Lions-Quest\LQ allgemein\2017 - Neue Logos Lions-Quest\_Logos\Lions-Quest-Logopaket\CMYK\300ppi\logo-schriftzug-standalon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7522"/>
            <a:ext cx="1296144" cy="83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5">
            <a:extLst>
              <a:ext uri="{FF2B5EF4-FFF2-40B4-BE49-F238E27FC236}">
                <a16:creationId xmlns:a16="http://schemas.microsoft.com/office/drawing/2014/main" id="{A28C750D-6134-4521-AAB2-CBBE1FBB80E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2060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252152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6876256" y="284354"/>
            <a:ext cx="2267744" cy="1137600"/>
          </a:xfrm>
          <a:prstGeom prst="rect">
            <a:avLst/>
          </a:prstGeom>
          <a:solidFill>
            <a:srgbClr val="EBF4E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None/>
            </a:pPr>
            <a:endParaRPr lang="de-DE" sz="44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-36512" y="275176"/>
            <a:ext cx="648072" cy="1137600"/>
          </a:xfrm>
          <a:prstGeom prst="rect">
            <a:avLst/>
          </a:prstGeom>
          <a:solidFill>
            <a:srgbClr val="90C687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None/>
            </a:pPr>
            <a:endParaRPr lang="de-DE" sz="4400" b="1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80000" cy="1138138"/>
          </a:xfrm>
          <a:solidFill>
            <a:srgbClr val="90C687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de-DE" sz="4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lvl="0"/>
            <a:r>
              <a:rPr lang="de-DE" dirty="0"/>
              <a:t>Titelmasterformat</a:t>
            </a:r>
          </a:p>
        </p:txBody>
      </p:sp>
      <p:sp>
        <p:nvSpPr>
          <p:cNvPr id="15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906888" cy="639762"/>
          </a:xfrm>
          <a:noFill/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16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906888" cy="3951288"/>
          </a:xfrm>
          <a:noFill/>
        </p:spPr>
        <p:txBody>
          <a:bodyPr/>
          <a:lstStyle>
            <a:lvl1pPr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36" name="Picture 3" descr="W:\Archive für alle GB (nur finale Versionen)\Archiv für finale ÖA- &amp; Druckerzeugnisse\Logos &amp; Corporate Design\GB II - Lions-Quest\LQ allgemein\2017 - Neue Logos Lions-Quest\_Logos\Lions-Quest-Logopaket\CMYK\300ppi\logo-schriftzug-standalo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7522"/>
            <a:ext cx="1296144" cy="83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Gerade Verbindung 30"/>
          <p:cNvCxnSpPr/>
          <p:nvPr userDrawn="1"/>
        </p:nvCxnSpPr>
        <p:spPr>
          <a:xfrm>
            <a:off x="467544" y="6116041"/>
            <a:ext cx="820891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46613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 userDrawn="1"/>
        </p:nvSpPr>
        <p:spPr>
          <a:xfrm>
            <a:off x="2051720" y="-1395536"/>
            <a:ext cx="9217024" cy="9324536"/>
          </a:xfrm>
          <a:prstGeom prst="ellipse">
            <a:avLst/>
          </a:prstGeom>
          <a:solidFill>
            <a:srgbClr val="EF7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4067944" y="3140968"/>
            <a:ext cx="4104456" cy="2664296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467544" y="6116041"/>
            <a:ext cx="2534427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W:\Archive für alle GB (nur finale Versionen)\Archiv für finale ÖA- &amp; Druckerzeugnisse\Logos &amp; Corporate Design\GB II - Lions-Quest\LQ allgemein\2017 - Neue Logos Lions-Quest\_Logos\Lions-Quest-Logopaket\CMYK\300ppi\logo-schriftzug-standalo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7522"/>
            <a:ext cx="1296144" cy="83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W:\Archive für alle GB (nur finale Versionen)\Archiv für finale ÖA- &amp; Druckerzeugnisse\Logos &amp; Corporate Design\GB II - Lions-Quest\LQ allgemein\2017 - Neue Logos Lions-Quest\_Logos\Lions-Quest-Logopaket\CMYK\300ppi\logo-l-q-vertikal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736" y="0"/>
            <a:ext cx="5373216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4">
            <a:extLst>
              <a:ext uri="{FF2B5EF4-FFF2-40B4-BE49-F238E27FC236}">
                <a16:creationId xmlns:a16="http://schemas.microsoft.com/office/drawing/2014/main" id="{96A47FB0-CF27-4D18-89A4-C267B28C39C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320383"/>
            <a:ext cx="19875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3054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 userDrawn="1"/>
        </p:nvSpPr>
        <p:spPr>
          <a:xfrm>
            <a:off x="2772800" y="232383"/>
            <a:ext cx="9000000" cy="9000000"/>
          </a:xfrm>
          <a:prstGeom prst="ellipse">
            <a:avLst/>
          </a:prstGeom>
          <a:solidFill>
            <a:srgbClr val="43A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43A1CE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4067944" y="3140968"/>
            <a:ext cx="4104456" cy="2664296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467544" y="6116041"/>
            <a:ext cx="2534427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W:\Archive für alle GB (nur finale Versionen)\Archiv für finale ÖA- &amp; Druckerzeugnisse\Logos &amp; Corporate Design\GB II - Lions-Quest\LQ allgemein\2017 - Neue Logos Lions-Quest\_Logos\Lions-Quest-Logopaket\CMYK\300ppi\logo-schriftzug-standalo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7522"/>
            <a:ext cx="1296144" cy="83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W:\Archive für alle GB (nur finale Versionen)\Archiv für finale ÖA- &amp; Druckerzeugnisse\Logos &amp; Corporate Design\GB II - Lions-Quest\LQ allgemein\2017 - Neue Logos Lions-Quest\_Logos\Lions-Quest-Logopaket\CMYK\300ppi\logo-l-q-vertikal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736" y="0"/>
            <a:ext cx="5373216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fik 14">
            <a:extLst>
              <a:ext uri="{FF2B5EF4-FFF2-40B4-BE49-F238E27FC236}">
                <a16:creationId xmlns:a16="http://schemas.microsoft.com/office/drawing/2014/main" id="{D403A6E7-47CA-4C84-934A-A07E211737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320383"/>
            <a:ext cx="19875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82426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3E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 userDrawn="1"/>
        </p:nvSpPr>
        <p:spPr>
          <a:xfrm>
            <a:off x="2772800" y="232383"/>
            <a:ext cx="9000000" cy="9000000"/>
          </a:xfrm>
          <a:prstGeom prst="ellipse">
            <a:avLst/>
          </a:prstGeom>
          <a:solidFill>
            <a:srgbClr val="90C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4067944" y="3140968"/>
            <a:ext cx="4104456" cy="2664296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467544" y="6116041"/>
            <a:ext cx="2534427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W:\Archive für alle GB (nur finale Versionen)\Archiv für finale ÖA- &amp; Druckerzeugnisse\Logos &amp; Corporate Design\GB II - Lions-Quest\LQ allgemein\2017 - Neue Logos Lions-Quest\_Logos\Lions-Quest-Logopaket\CMYK\300ppi\logo-schriftzug-standalo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7522"/>
            <a:ext cx="1296144" cy="83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W:\Archive für alle GB (nur finale Versionen)\Archiv für finale ÖA- &amp; Druckerzeugnisse\Logos &amp; Corporate Design\GB II - Lions-Quest\LQ allgemein\2017 - Neue Logos Lions-Quest\_Logos\Lions-Quest-Logopaket\CMYK\300ppi\logo-l-q-vertikal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736" y="0"/>
            <a:ext cx="5373216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Grafik 14">
            <a:extLst>
              <a:ext uri="{FF2B5EF4-FFF2-40B4-BE49-F238E27FC236}">
                <a16:creationId xmlns:a16="http://schemas.microsoft.com/office/drawing/2014/main" id="{32E4AB89-9BC0-4D92-86AB-31F7350B1B4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320383"/>
            <a:ext cx="19875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382426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Le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2051720" y="6152828"/>
            <a:ext cx="1800200" cy="588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 userDrawn="1"/>
        </p:nvSpPr>
        <p:spPr>
          <a:xfrm>
            <a:off x="1547664" y="-1540552"/>
            <a:ext cx="10153128" cy="10153128"/>
          </a:xfrm>
          <a:prstGeom prst="ellipse">
            <a:avLst/>
          </a:prstGeom>
          <a:solidFill>
            <a:srgbClr val="EF7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4067944" y="3140968"/>
            <a:ext cx="4104456" cy="2664296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467544" y="6116041"/>
            <a:ext cx="180020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W:\Archive für alle GB (nur finale Versionen)\Archiv für finale ÖA- &amp; Druckerzeugnisse\Logos &amp; Corporate Design\GB II - Lions-Quest\LQ allgemein\2017 - Neue Logos Lions-Quest\_Logos\Lions-Quest-Logopaket\CMYK\300ppi\logo-schriftzug-standalo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7522"/>
            <a:ext cx="1296144" cy="83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W:\Archive für alle GB (nur finale Versionen)\Archiv für finale ÖA- &amp; Druckerzeugnisse\Logos &amp; Corporate Design\GB II - Lions-Quest\LQ allgemein\2017 - Neue Logos Lions-Quest\_Logos\Lions-Quest-Logopaket\CMYK\300ppi\logo-l-q-vertikal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736" y="0"/>
            <a:ext cx="5373216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4">
            <a:extLst>
              <a:ext uri="{FF2B5EF4-FFF2-40B4-BE49-F238E27FC236}">
                <a16:creationId xmlns:a16="http://schemas.microsoft.com/office/drawing/2014/main" id="{8F7AA65E-8754-48A3-A92D-914B67CD219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320383"/>
            <a:ext cx="19875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73090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Le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 userDrawn="1"/>
        </p:nvSpPr>
        <p:spPr>
          <a:xfrm>
            <a:off x="2051720" y="6152828"/>
            <a:ext cx="1800200" cy="5885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Ellipse 8"/>
          <p:cNvSpPr/>
          <p:nvPr userDrawn="1"/>
        </p:nvSpPr>
        <p:spPr>
          <a:xfrm>
            <a:off x="1547664" y="-1540552"/>
            <a:ext cx="10153128" cy="10153128"/>
          </a:xfrm>
          <a:prstGeom prst="ellipse">
            <a:avLst/>
          </a:prstGeom>
          <a:solidFill>
            <a:srgbClr val="43A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4067944" y="3140968"/>
            <a:ext cx="4104456" cy="2664296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467544" y="6116041"/>
            <a:ext cx="1800200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W:\Archive für alle GB (nur finale Versionen)\Archiv für finale ÖA- &amp; Druckerzeugnisse\Logos &amp; Corporate Design\GB II - Lions-Quest\LQ allgemein\2017 - Neue Logos Lions-Quest\_Logos\Lions-Quest-Logopaket\CMYK\300ppi\logo-schriftzug-standalo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7522"/>
            <a:ext cx="1296144" cy="83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W:\Archive für alle GB (nur finale Versionen)\Archiv für finale ÖA- &amp; Druckerzeugnisse\Logos &amp; Corporate Design\GB II - Lions-Quest\LQ allgemein\2017 - Neue Logos Lions-Quest\_Logos\Lions-Quest-Logopaket\CMYK\300ppi\logo-l-q-vertikal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736" y="0"/>
            <a:ext cx="5373216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4">
            <a:extLst>
              <a:ext uri="{FF2B5EF4-FFF2-40B4-BE49-F238E27FC236}">
                <a16:creationId xmlns:a16="http://schemas.microsoft.com/office/drawing/2014/main" id="{405927DE-779B-4E17-BF2C-B141A421ABE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320383"/>
            <a:ext cx="19875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404713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Le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 userDrawn="1"/>
        </p:nvSpPr>
        <p:spPr>
          <a:xfrm>
            <a:off x="2772800" y="232383"/>
            <a:ext cx="9000000" cy="9000000"/>
          </a:xfrm>
          <a:prstGeom prst="ellipse">
            <a:avLst/>
          </a:prstGeom>
          <a:solidFill>
            <a:srgbClr val="EF7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43A1CE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4067944" y="3140968"/>
            <a:ext cx="4104456" cy="2664296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467544" y="6116041"/>
            <a:ext cx="2534427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W:\Archive für alle GB (nur finale Versionen)\Archiv für finale ÖA- &amp; Druckerzeugnisse\Logos &amp; Corporate Design\GB II - Lions-Quest\LQ allgemein\2017 - Neue Logos Lions-Quest\_Logos\Lions-Quest-Logopaket\CMYK\300ppi\logo-schriftzug-standalo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7522"/>
            <a:ext cx="1296144" cy="83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W:\Archive für alle GB (nur finale Versionen)\Archiv für finale ÖA- &amp; Druckerzeugnisse\Logos &amp; Corporate Design\GB II - Lions-Quest\LQ allgemein\2017 - Neue Logos Lions-Quest\_Logos\Lions-Quest-Logopaket\CMYK\300ppi\logo-l-q-vertikal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736" y="0"/>
            <a:ext cx="5373216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4">
            <a:extLst>
              <a:ext uri="{FF2B5EF4-FFF2-40B4-BE49-F238E27FC236}">
                <a16:creationId xmlns:a16="http://schemas.microsoft.com/office/drawing/2014/main" id="{6F59D17F-FFFD-49B3-A847-85BBA805760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320383"/>
            <a:ext cx="19875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044051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Le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 userDrawn="1"/>
        </p:nvSpPr>
        <p:spPr>
          <a:xfrm>
            <a:off x="2772800" y="232383"/>
            <a:ext cx="9000000" cy="9000000"/>
          </a:xfrm>
          <a:prstGeom prst="ellipse">
            <a:avLst/>
          </a:prstGeom>
          <a:solidFill>
            <a:srgbClr val="43A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rgbClr val="43A1CE"/>
              </a:solidFill>
            </a:endParaRPr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4067944" y="3140968"/>
            <a:ext cx="4104456" cy="2664296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467544" y="6116041"/>
            <a:ext cx="2534427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W:\Archive für alle GB (nur finale Versionen)\Archiv für finale ÖA- &amp; Druckerzeugnisse\Logos &amp; Corporate Design\GB II - Lions-Quest\LQ allgemein\2017 - Neue Logos Lions-Quest\_Logos\Lions-Quest-Logopaket\CMYK\300ppi\logo-schriftzug-standalo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7522"/>
            <a:ext cx="1296144" cy="83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W:\Archive für alle GB (nur finale Versionen)\Archiv für finale ÖA- &amp; Druckerzeugnisse\Logos &amp; Corporate Design\GB II - Lions-Quest\LQ allgemein\2017 - Neue Logos Lions-Quest\_Logos\Lions-Quest-Logopaket\CMYK\300ppi\logo-l-q-vertikal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736" y="0"/>
            <a:ext cx="5373216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14">
            <a:extLst>
              <a:ext uri="{FF2B5EF4-FFF2-40B4-BE49-F238E27FC236}">
                <a16:creationId xmlns:a16="http://schemas.microsoft.com/office/drawing/2014/main" id="{8FBD6583-262F-4059-BE69-5CE00466C4A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320383"/>
            <a:ext cx="19875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02836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Le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/>
          <p:cNvSpPr/>
          <p:nvPr userDrawn="1"/>
        </p:nvSpPr>
        <p:spPr>
          <a:xfrm>
            <a:off x="2772800" y="232383"/>
            <a:ext cx="9000000" cy="9000000"/>
          </a:xfrm>
          <a:prstGeom prst="ellipse">
            <a:avLst/>
          </a:prstGeom>
          <a:solidFill>
            <a:srgbClr val="90C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Inhaltsplatzhalter 2"/>
          <p:cNvSpPr>
            <a:spLocks noGrp="1"/>
          </p:cNvSpPr>
          <p:nvPr>
            <p:ph idx="13"/>
          </p:nvPr>
        </p:nvSpPr>
        <p:spPr>
          <a:xfrm>
            <a:off x="4067944" y="3140968"/>
            <a:ext cx="4104456" cy="2664296"/>
          </a:xfr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</p:txBody>
      </p:sp>
      <p:cxnSp>
        <p:nvCxnSpPr>
          <p:cNvPr id="15" name="Gerade Verbindung 14"/>
          <p:cNvCxnSpPr/>
          <p:nvPr userDrawn="1"/>
        </p:nvCxnSpPr>
        <p:spPr>
          <a:xfrm>
            <a:off x="467544" y="6116041"/>
            <a:ext cx="2534427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3" descr="W:\Archive für alle GB (nur finale Versionen)\Archiv für finale ÖA- &amp; Druckerzeugnisse\Logos &amp; Corporate Design\GB II - Lions-Quest\LQ allgemein\2017 - Neue Logos Lions-Quest\_Logos\Lions-Quest-Logopaket\CMYK\300ppi\logo-schriftzug-standalo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7522"/>
            <a:ext cx="1296144" cy="83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W:\Archive für alle GB (nur finale Versionen)\Archiv für finale ÖA- &amp; Druckerzeugnisse\Logos &amp; Corporate Design\GB II - Lions-Quest\LQ allgemein\2017 - Neue Logos Lions-Quest\_Logos\Lions-Quest-Logopaket\CMYK\300ppi\logo-l-q-vertikal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736" y="0"/>
            <a:ext cx="5373216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Grafik 14">
            <a:extLst>
              <a:ext uri="{FF2B5EF4-FFF2-40B4-BE49-F238E27FC236}">
                <a16:creationId xmlns:a16="http://schemas.microsoft.com/office/drawing/2014/main" id="{84A8330E-52BF-4788-95E8-E2EBCF872E1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320383"/>
            <a:ext cx="19875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422298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folie">
    <p:bg>
      <p:bgPr>
        <a:solidFill>
          <a:srgbClr val="EF7C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lang="de-DE" sz="64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Titelmaster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lang="de-DE" sz="32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0" y="5733256"/>
            <a:ext cx="9144000" cy="1124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42"/>
          <a:stretch/>
        </p:blipFill>
        <p:spPr bwMode="auto">
          <a:xfrm>
            <a:off x="1" y="0"/>
            <a:ext cx="9180512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W:\Archive für alle GB (nur finale Versionen)\Archiv für finale ÖA- &amp; Druckerzeugnisse\Logos &amp; Corporate Design\GB II - Lions-Quest\LQ allgemein\2017 - Neue Logos Lions-Quest\_Logos\Lions-Quest-Logopaket\CMYK\300ppi\logo-schriftzug-standalon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7522"/>
            <a:ext cx="1296144" cy="83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Grafik 5">
            <a:extLst>
              <a:ext uri="{FF2B5EF4-FFF2-40B4-BE49-F238E27FC236}">
                <a16:creationId xmlns:a16="http://schemas.microsoft.com/office/drawing/2014/main" id="{CBFC8C70-C343-4CD8-98B8-B91B24FF94F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2060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3803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4824536" cy="1138138"/>
          </a:xfrm>
          <a:noFill/>
        </p:spPr>
        <p:txBody>
          <a:bodyPr/>
          <a:lstStyle>
            <a:lvl1pPr>
              <a:defRPr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59632" y="1535113"/>
            <a:ext cx="741682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59632" y="2174875"/>
            <a:ext cx="7416824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33" name="Gerade Verbindung 32"/>
          <p:cNvCxnSpPr/>
          <p:nvPr userDrawn="1"/>
        </p:nvCxnSpPr>
        <p:spPr>
          <a:xfrm>
            <a:off x="467544" y="6116041"/>
            <a:ext cx="820891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" descr="W:\Archive für alle GB (nur finale Versionen)\Archiv für finale ÖA- &amp; Druckerzeugnisse\Logos &amp; Corporate Design\GB II - Lions-Quest\LQ allgemein\2017 - Neue Logos Lions-Quest\_Logos\Lions-Quest-Logopaket\CMYK\300ppi\logo-schriftzug-standalo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7522"/>
            <a:ext cx="1296144" cy="83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Grafik 5">
            <a:extLst>
              <a:ext uri="{FF2B5EF4-FFF2-40B4-BE49-F238E27FC236}">
                <a16:creationId xmlns:a16="http://schemas.microsoft.com/office/drawing/2014/main" id="{0E78444D-D44C-43A5-8A3E-19DE5E13FFC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2060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01331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elfolie">
    <p:bg>
      <p:bgPr>
        <a:solidFill>
          <a:srgbClr val="EF7C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2">
            <a:extLst>
              <a:ext uri="{FF2B5EF4-FFF2-40B4-BE49-F238E27FC236}">
                <a16:creationId xmlns:a16="http://schemas.microsoft.com/office/drawing/2014/main" id="{6024BE69-12A2-4AEA-AB77-4CCDEE4D89E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4560"/>
          <a:stretch/>
        </p:blipFill>
        <p:spPr bwMode="auto">
          <a:xfrm>
            <a:off x="-36512" y="0"/>
            <a:ext cx="9180512" cy="6852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lang="de-DE" sz="64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Titelmaster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lang="de-DE" sz="320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pic>
        <p:nvPicPr>
          <p:cNvPr id="7" name="Picture 3" descr="W:\Archive für alle GB (nur finale Versionen)\Archiv für finale ÖA- &amp; Druckerzeugnisse\Logos &amp; Corporate Design\GB II - Lions-Quest\LQ allgemein\2017 - Neue Logos Lions-Quest\_Logos\Lions-Quest-Logopaket\CMYK\300ppi\logo-schriftzug-standalone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7522"/>
            <a:ext cx="1296144" cy="83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14">
            <a:extLst>
              <a:ext uri="{FF2B5EF4-FFF2-40B4-BE49-F238E27FC236}">
                <a16:creationId xmlns:a16="http://schemas.microsoft.com/office/drawing/2014/main" id="{79919433-ABB1-453A-8E4E-B3BEF41740E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320383"/>
            <a:ext cx="19875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99799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elfolie">
    <p:bg>
      <p:bgPr>
        <a:solidFill>
          <a:srgbClr val="EF7C6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lang="de-DE" sz="64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Titelmaster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lang="de-DE" sz="32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5" name="Rechteck 4"/>
          <p:cNvSpPr/>
          <p:nvPr userDrawn="1"/>
        </p:nvSpPr>
        <p:spPr>
          <a:xfrm>
            <a:off x="0" y="5733256"/>
            <a:ext cx="9144000" cy="1124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Picture 3" descr="W:\Archive für alle GB (nur finale Versionen)\Archiv für finale ÖA- &amp; Druckerzeugnisse\Logos &amp; Corporate Design\GB II - Lions-Quest\LQ allgemein\2017 - Neue Logos Lions-Quest\_Logos\Lions-Quest-Logopaket\CMYK\300ppi\logo-schriftzug-standalo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7522"/>
            <a:ext cx="1296144" cy="83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Grafik 14">
            <a:extLst>
              <a:ext uri="{FF2B5EF4-FFF2-40B4-BE49-F238E27FC236}">
                <a16:creationId xmlns:a16="http://schemas.microsoft.com/office/drawing/2014/main" id="{F46283D3-413A-45F3-BF2F-DCA6BD41F7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320383"/>
            <a:ext cx="19875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620736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elfolie">
    <p:bg>
      <p:bgPr>
        <a:solidFill>
          <a:srgbClr val="43A1C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lang="de-DE" sz="64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Titelmaster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lang="de-DE" sz="32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0" y="5733256"/>
            <a:ext cx="9144000" cy="1124744"/>
          </a:xfrm>
          <a:prstGeom prst="rect">
            <a:avLst/>
          </a:prstGeom>
          <a:solidFill>
            <a:srgbClr val="43A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14">
            <a:extLst>
              <a:ext uri="{FF2B5EF4-FFF2-40B4-BE49-F238E27FC236}">
                <a16:creationId xmlns:a16="http://schemas.microsoft.com/office/drawing/2014/main" id="{7E993C7B-7ADD-4439-BB73-8D36F01B1C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320383"/>
            <a:ext cx="19875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7125493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elfolie">
    <p:bg>
      <p:bgPr>
        <a:solidFill>
          <a:srgbClr val="90C68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Autofit/>
          </a:bodyPr>
          <a:lstStyle>
            <a:lvl1pPr>
              <a:defRPr lang="de-DE" sz="6400" kern="1200" cap="all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/>
              <a:t>Titelmaster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lang="de-DE" sz="3200" kern="1200" dirty="0" smtClean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/>
              <a:t>Formatvorlage des Untertitelmasters durch Klicken bearbeiten</a:t>
            </a:r>
          </a:p>
        </p:txBody>
      </p:sp>
      <p:sp>
        <p:nvSpPr>
          <p:cNvPr id="4" name="Rechteck 3"/>
          <p:cNvSpPr/>
          <p:nvPr userDrawn="1"/>
        </p:nvSpPr>
        <p:spPr>
          <a:xfrm>
            <a:off x="0" y="5733256"/>
            <a:ext cx="9144000" cy="1124744"/>
          </a:xfrm>
          <a:prstGeom prst="rect">
            <a:avLst/>
          </a:prstGeom>
          <a:solidFill>
            <a:srgbClr val="90C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14">
            <a:extLst>
              <a:ext uri="{FF2B5EF4-FFF2-40B4-BE49-F238E27FC236}">
                <a16:creationId xmlns:a16="http://schemas.microsoft.com/office/drawing/2014/main" id="{52B7A40C-3794-49D6-A04E-3249DCB039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320383"/>
            <a:ext cx="1987550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597682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Autofit/>
          </a:bodyPr>
          <a:lstStyle>
            <a:lvl1pPr algn="l">
              <a:defRPr lang="de-DE" sz="2000" b="1" kern="1200" dirty="0">
                <a:solidFill>
                  <a:srgbClr val="EF7C6D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de-DE" dirty="0"/>
              <a:t>Titelmasterformat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7487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800304" y="612000"/>
            <a:ext cx="5508000" cy="413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uppieren 2"/>
          <p:cNvGrpSpPr/>
          <p:nvPr userDrawn="1"/>
        </p:nvGrpSpPr>
        <p:grpSpPr>
          <a:xfrm>
            <a:off x="234925" y="-376408"/>
            <a:ext cx="3057525" cy="3057525"/>
            <a:chOff x="234925" y="-376408"/>
            <a:chExt cx="3057525" cy="3057525"/>
          </a:xfrm>
        </p:grpSpPr>
        <p:sp>
          <p:nvSpPr>
            <p:cNvPr id="11" name="Ellipse 10"/>
            <p:cNvSpPr/>
            <p:nvPr userDrawn="1"/>
          </p:nvSpPr>
          <p:spPr>
            <a:xfrm>
              <a:off x="971599" y="396270"/>
              <a:ext cx="1584176" cy="15121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0" name="Picture 7" descr="W:\Archive für alle GB (nur finale Versionen)\Archiv für finale ÖA- &amp; Druckerzeugnisse\Logos &amp; Corporate Design\GB II - Lions-Quest\LQ allgemein\2017 - Neue Logos Lions-Quest\_Logos\Lions-Quest-Logopaket\RGB\96ppi\logo-schriftzug-kreis-koralle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4925" y="-376408"/>
              <a:ext cx="3057525" cy="3057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4" name="Gerade Verbindung 23"/>
          <p:cNvCxnSpPr/>
          <p:nvPr userDrawn="1"/>
        </p:nvCxnSpPr>
        <p:spPr>
          <a:xfrm>
            <a:off x="467544" y="6116041"/>
            <a:ext cx="820891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 descr="W:\Archive für alle GB (nur finale Versionen)\Archiv für finale ÖA- &amp; Druckerzeugnisse\Logos &amp; Corporate Design\GB II - Lions-Quest\LQ allgemein\2017 - Neue Logos Lions-Quest\_Logos\Lions-Quest-Logopaket\CMYK\300ppi\logo-schriftzug-standalon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7522"/>
            <a:ext cx="1296144" cy="83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Grafik 5">
            <a:extLst>
              <a:ext uri="{FF2B5EF4-FFF2-40B4-BE49-F238E27FC236}">
                <a16:creationId xmlns:a16="http://schemas.microsoft.com/office/drawing/2014/main" id="{FFACEC32-9FDB-471C-83C7-A1339D9C797E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2060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8877169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053" name="Picture 5"/>
          <p:cNvPicPr preferRelativeResize="0">
            <a:picLocks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612000"/>
            <a:ext cx="5508000" cy="41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>
              <a:defRPr lang="de-DE" sz="2000" b="1" kern="1200" dirty="0">
                <a:solidFill>
                  <a:srgbClr val="43A1CE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7487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234000" y="-378000"/>
            <a:ext cx="3067050" cy="3057525"/>
            <a:chOff x="395536" y="-531440"/>
            <a:chExt cx="3067050" cy="3057525"/>
          </a:xfrm>
        </p:grpSpPr>
        <p:sp>
          <p:nvSpPr>
            <p:cNvPr id="8" name="Ellipse 7"/>
            <p:cNvSpPr/>
            <p:nvPr userDrawn="1"/>
          </p:nvSpPr>
          <p:spPr>
            <a:xfrm>
              <a:off x="1136973" y="241238"/>
              <a:ext cx="1584176" cy="15121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2" name="Picture 5" descr="W:\Archive für alle GB (nur finale Versionen)\Archiv für finale ÖA- &amp; Druckerzeugnisse\Logos &amp; Corporate Design\GB II - Lions-Quest\LQ allgemein\2017 - Neue Logos Lions-Quest\_Logos\Lions-Quest-Logopaket\RGB\96ppi\logo-schriftzug-kreis-blau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5536" y="-531440"/>
              <a:ext cx="3067050" cy="3057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Gerade Verbindung 24"/>
          <p:cNvCxnSpPr/>
          <p:nvPr userDrawn="1"/>
        </p:nvCxnSpPr>
        <p:spPr>
          <a:xfrm>
            <a:off x="467544" y="6116041"/>
            <a:ext cx="820891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3" descr="W:\Archive für alle GB (nur finale Versionen)\Archiv für finale ÖA- &amp; Druckerzeugnisse\Logos &amp; Corporate Design\GB II - Lions-Quest\LQ allgemein\2017 - Neue Logos Lions-Quest\_Logos\Lions-Quest-Logopaket\CMYK\300ppi\logo-schriftzug-standalon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7522"/>
            <a:ext cx="1296144" cy="83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Grafik 5">
            <a:extLst>
              <a:ext uri="{FF2B5EF4-FFF2-40B4-BE49-F238E27FC236}">
                <a16:creationId xmlns:a16="http://schemas.microsoft.com/office/drawing/2014/main" id="{5CD0CE05-4412-4274-8ADC-14F1BC847741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2060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9141115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11166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104" name="Picture 8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000" y="612000"/>
            <a:ext cx="5508000" cy="41382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de-DE" sz="2000" b="1" kern="1200" dirty="0">
                <a:solidFill>
                  <a:srgbClr val="90C687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74870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grpSp>
        <p:nvGrpSpPr>
          <p:cNvPr id="3" name="Gruppieren 2"/>
          <p:cNvGrpSpPr/>
          <p:nvPr userDrawn="1"/>
        </p:nvGrpSpPr>
        <p:grpSpPr>
          <a:xfrm>
            <a:off x="234000" y="-378001"/>
            <a:ext cx="3067050" cy="3057525"/>
            <a:chOff x="467544" y="371475"/>
            <a:chExt cx="3067050" cy="3057525"/>
          </a:xfrm>
        </p:grpSpPr>
        <p:sp>
          <p:nvSpPr>
            <p:cNvPr id="16" name="Ellipse 15"/>
            <p:cNvSpPr/>
            <p:nvPr userDrawn="1"/>
          </p:nvSpPr>
          <p:spPr>
            <a:xfrm>
              <a:off x="1208981" y="1168949"/>
              <a:ext cx="1584176" cy="151216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4102" name="Picture 6" descr="W:\Archive für alle GB (nur finale Versionen)\Archiv für finale ÖA- &amp; Druckerzeugnisse\Logos &amp; Corporate Design\GB II - Lions-Quest\LQ allgemein\2017 - Neue Logos Lions-Quest\_Logos\Lions-Quest-Logopaket\RGB\96ppi\logo-schriftzug-kreis-gruen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371475"/>
              <a:ext cx="3067050" cy="30575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Gerade Verbindung 24"/>
          <p:cNvCxnSpPr/>
          <p:nvPr userDrawn="1"/>
        </p:nvCxnSpPr>
        <p:spPr>
          <a:xfrm>
            <a:off x="467544" y="6116041"/>
            <a:ext cx="820891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 descr="W:\Archive für alle GB (nur finale Versionen)\Archiv für finale ÖA- &amp; Druckerzeugnisse\Logos &amp; Corporate Design\GB II - Lions-Quest\LQ allgemein\2017 - Neue Logos Lions-Quest\_Logos\Lions-Quest-Logopaket\CMYK\300ppi\logo-schriftzug-standalone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7522"/>
            <a:ext cx="1296144" cy="83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5">
            <a:extLst>
              <a:ext uri="{FF2B5EF4-FFF2-40B4-BE49-F238E27FC236}">
                <a16:creationId xmlns:a16="http://schemas.microsoft.com/office/drawing/2014/main" id="{83A56AB2-46F2-4849-B4B0-32C255822BC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2060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084827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hteck 16"/>
          <p:cNvSpPr/>
          <p:nvPr userDrawn="1"/>
        </p:nvSpPr>
        <p:spPr>
          <a:xfrm>
            <a:off x="-4915" y="-15435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4824536" cy="1138138"/>
          </a:xfrm>
          <a:noFill/>
        </p:spPr>
        <p:txBody>
          <a:bodyPr/>
          <a:lstStyle>
            <a:lvl1pPr>
              <a:defRPr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pic>
        <p:nvPicPr>
          <p:cNvPr id="18" name="Picture 3" descr="W:\Archive für alle GB (nur finale Versionen)\Archiv für finale ÖA- &amp; Druckerzeugnisse\Logos &amp; Corporate Design\GB II - Lions-Quest\LQ allgemein\2017 - Neue Logos Lions-Quest\_Logos\Lions-Quest-Logopaket\CMYK\300ppi\logo-schriftzug-standalo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7522"/>
            <a:ext cx="1296144" cy="83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5">
            <a:extLst>
              <a:ext uri="{FF2B5EF4-FFF2-40B4-BE49-F238E27FC236}">
                <a16:creationId xmlns:a16="http://schemas.microsoft.com/office/drawing/2014/main" id="{0985EA96-1460-48B4-BBBE-0E9E7AB508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2060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5639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4824536" cy="1138138"/>
          </a:xfrm>
          <a:noFill/>
        </p:spPr>
        <p:txBody>
          <a:bodyPr/>
          <a:lstStyle>
            <a:lvl1pPr>
              <a:defRPr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59632" y="1535113"/>
            <a:ext cx="741682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59632" y="2174875"/>
            <a:ext cx="7416824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Picture 3" descr="W:\Archive für alle GB (nur finale Versionen)\Archiv für finale ÖA- &amp; Druckerzeugnisse\Logos &amp; Corporate Design\GB II - Lions-Quest\LQ allgemein\2017 - Neue Logos Lions-Quest\_Logos\Lions-Quest-Logopaket\CMYK\300ppi\logo-l-q-vertika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52736" y="0"/>
            <a:ext cx="5373216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6688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59632" y="274638"/>
            <a:ext cx="4824536" cy="1138138"/>
          </a:xfrm>
          <a:noFill/>
        </p:spPr>
        <p:txBody>
          <a:bodyPr/>
          <a:lstStyle>
            <a:lvl1pPr>
              <a:defRPr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</a:lstStyle>
          <a:p>
            <a:r>
              <a:rPr lang="de-DE" dirty="0"/>
              <a:t>Titelmasterformat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1259632" y="1535113"/>
            <a:ext cx="741682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1259632" y="2174875"/>
            <a:ext cx="7416824" cy="3951288"/>
          </a:xfrm>
        </p:spPr>
        <p:txBody>
          <a:bodyPr/>
          <a:lstStyle>
            <a:lvl1pPr>
              <a:defRPr sz="2400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1" name="Picture 3" descr="W:\Archive für alle GB (nur finale Versionen)\Archiv für finale ÖA- &amp; Druckerzeugnisse\Logos &amp; Corporate Design\GB II - Lions-Quest\LQ allgemein\2017 - Neue Logos Lions-Quest\_Logos\Lions-Quest-Logopaket\CMYK\300ppi\logo-l-q-vertikal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64964" y="836712"/>
            <a:ext cx="5373216" cy="537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7033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llipse 4"/>
          <p:cNvSpPr/>
          <p:nvPr userDrawn="1"/>
        </p:nvSpPr>
        <p:spPr>
          <a:xfrm>
            <a:off x="935856" y="1377032"/>
            <a:ext cx="2340000" cy="2340000"/>
          </a:xfrm>
          <a:prstGeom prst="ellipse">
            <a:avLst/>
          </a:prstGeom>
          <a:solidFill>
            <a:srgbClr val="EF7C6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idx="13" hasCustomPrompt="1"/>
          </p:nvPr>
        </p:nvSpPr>
        <p:spPr>
          <a:xfrm>
            <a:off x="917724" y="3861048"/>
            <a:ext cx="2376264" cy="1872208"/>
          </a:xfrm>
          <a:noFill/>
        </p:spPr>
        <p:txBody>
          <a:bodyPr/>
          <a:lstStyle>
            <a:lvl1pPr>
              <a:defRPr sz="22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4" hasCustomPrompt="1"/>
          </p:nvPr>
        </p:nvSpPr>
        <p:spPr>
          <a:xfrm>
            <a:off x="5940152" y="3852983"/>
            <a:ext cx="2376264" cy="1872208"/>
          </a:xfrm>
          <a:noFill/>
        </p:spPr>
        <p:txBody>
          <a:bodyPr/>
          <a:lstStyle>
            <a:lvl1pPr>
              <a:defRPr sz="22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5" name="Inhaltsplatzhalter 2"/>
          <p:cNvSpPr>
            <a:spLocks noGrp="1"/>
          </p:cNvSpPr>
          <p:nvPr>
            <p:ph idx="15" hasCustomPrompt="1"/>
          </p:nvPr>
        </p:nvSpPr>
        <p:spPr>
          <a:xfrm>
            <a:off x="3438004" y="3861048"/>
            <a:ext cx="2376264" cy="1872208"/>
          </a:xfrm>
          <a:noFill/>
        </p:spPr>
        <p:txBody>
          <a:bodyPr/>
          <a:lstStyle>
            <a:lvl1pPr>
              <a:defRPr sz="22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8" name="Ellipse 17"/>
          <p:cNvSpPr/>
          <p:nvPr userDrawn="1"/>
        </p:nvSpPr>
        <p:spPr>
          <a:xfrm>
            <a:off x="3510012" y="1377032"/>
            <a:ext cx="2340000" cy="2340000"/>
          </a:xfrm>
          <a:prstGeom prst="ellipse">
            <a:avLst/>
          </a:prstGeom>
          <a:solidFill>
            <a:srgbClr val="43A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Ellipse 19"/>
          <p:cNvSpPr/>
          <p:nvPr userDrawn="1"/>
        </p:nvSpPr>
        <p:spPr>
          <a:xfrm>
            <a:off x="5958284" y="1377032"/>
            <a:ext cx="2340000" cy="2340000"/>
          </a:xfrm>
          <a:prstGeom prst="ellipse">
            <a:avLst/>
          </a:prstGeom>
          <a:solidFill>
            <a:srgbClr val="90C6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Inhaltsplatzhalter 2"/>
          <p:cNvSpPr>
            <a:spLocks noGrp="1"/>
          </p:cNvSpPr>
          <p:nvPr>
            <p:ph idx="16" hasCustomPrompt="1"/>
          </p:nvPr>
        </p:nvSpPr>
        <p:spPr>
          <a:xfrm>
            <a:off x="1061740" y="2299184"/>
            <a:ext cx="2070100" cy="553752"/>
          </a:xfrm>
          <a:noFill/>
        </p:spPr>
        <p:txBody>
          <a:bodyPr/>
          <a:lstStyle>
            <a:lvl1pPr>
              <a:defRPr sz="22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 </a:t>
            </a:r>
          </a:p>
        </p:txBody>
      </p:sp>
      <p:sp>
        <p:nvSpPr>
          <p:cNvPr id="14" name="Inhaltsplatzhalter 2"/>
          <p:cNvSpPr>
            <a:spLocks noGrp="1"/>
          </p:cNvSpPr>
          <p:nvPr>
            <p:ph idx="17" hasCustomPrompt="1"/>
          </p:nvPr>
        </p:nvSpPr>
        <p:spPr>
          <a:xfrm>
            <a:off x="3672160" y="2299184"/>
            <a:ext cx="2070100" cy="553752"/>
          </a:xfrm>
          <a:noFill/>
        </p:spPr>
        <p:txBody>
          <a:bodyPr/>
          <a:lstStyle>
            <a:lvl1pPr>
              <a:defRPr sz="22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 </a:t>
            </a:r>
          </a:p>
        </p:txBody>
      </p:sp>
      <p:sp>
        <p:nvSpPr>
          <p:cNvPr id="16" name="Inhaltsplatzhalter 2"/>
          <p:cNvSpPr>
            <a:spLocks noGrp="1"/>
          </p:cNvSpPr>
          <p:nvPr>
            <p:ph idx="18" hasCustomPrompt="1"/>
          </p:nvPr>
        </p:nvSpPr>
        <p:spPr>
          <a:xfrm>
            <a:off x="6120432" y="2299184"/>
            <a:ext cx="2070100" cy="553752"/>
          </a:xfrm>
          <a:noFill/>
        </p:spPr>
        <p:txBody>
          <a:bodyPr/>
          <a:lstStyle>
            <a:lvl1pPr>
              <a:defRPr sz="2200" b="1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 </a:t>
            </a:r>
          </a:p>
        </p:txBody>
      </p:sp>
    </p:spTree>
    <p:extLst>
      <p:ext uri="{BB962C8B-B14F-4D97-AF65-F5344CB8AC3E}">
        <p14:creationId xmlns:p14="http://schemas.microsoft.com/office/powerpoint/2010/main" val="3474247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8626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Inhaltsplatzhalter 2"/>
          <p:cNvSpPr>
            <a:spLocks noGrp="1"/>
          </p:cNvSpPr>
          <p:nvPr>
            <p:ph idx="13" hasCustomPrompt="1"/>
          </p:nvPr>
        </p:nvSpPr>
        <p:spPr>
          <a:xfrm>
            <a:off x="545484" y="4005064"/>
            <a:ext cx="2376264" cy="1872208"/>
          </a:xfrm>
          <a:noFill/>
        </p:spPr>
        <p:txBody>
          <a:bodyPr/>
          <a:lstStyle>
            <a:lvl1pPr>
              <a:defRPr sz="22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3" name="Inhaltsplatzhalter 2"/>
          <p:cNvSpPr>
            <a:spLocks noGrp="1"/>
          </p:cNvSpPr>
          <p:nvPr>
            <p:ph idx="14" hasCustomPrompt="1"/>
          </p:nvPr>
        </p:nvSpPr>
        <p:spPr>
          <a:xfrm>
            <a:off x="6084168" y="4005064"/>
            <a:ext cx="2376264" cy="1872208"/>
          </a:xfrm>
          <a:noFill/>
        </p:spPr>
        <p:txBody>
          <a:bodyPr/>
          <a:lstStyle>
            <a:lvl1pPr>
              <a:defRPr sz="22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sp>
        <p:nvSpPr>
          <p:cNvPr id="15" name="Inhaltsplatzhalter 2"/>
          <p:cNvSpPr>
            <a:spLocks noGrp="1"/>
          </p:cNvSpPr>
          <p:nvPr>
            <p:ph idx="15" hasCustomPrompt="1"/>
          </p:nvPr>
        </p:nvSpPr>
        <p:spPr>
          <a:xfrm>
            <a:off x="3347864" y="4005064"/>
            <a:ext cx="2376264" cy="1872208"/>
          </a:xfrm>
          <a:noFill/>
        </p:spPr>
        <p:txBody>
          <a:bodyPr/>
          <a:lstStyle>
            <a:lvl1pPr>
              <a:defRPr sz="2200" b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>
              <a:defRPr sz="2000"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>
              <a:defRPr sz="1800"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 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</p:txBody>
      </p:sp>
      <p:grpSp>
        <p:nvGrpSpPr>
          <p:cNvPr id="4" name="Gruppieren 3"/>
          <p:cNvGrpSpPr/>
          <p:nvPr userDrawn="1"/>
        </p:nvGrpSpPr>
        <p:grpSpPr>
          <a:xfrm>
            <a:off x="2394744" y="404784"/>
            <a:ext cx="4320000" cy="4320000"/>
            <a:chOff x="2394744" y="260768"/>
            <a:chExt cx="4320000" cy="4320000"/>
          </a:xfrm>
        </p:grpSpPr>
        <p:sp>
          <p:nvSpPr>
            <p:cNvPr id="17" name="Ellipse 16"/>
            <p:cNvSpPr>
              <a:spLocks/>
            </p:cNvSpPr>
            <p:nvPr userDrawn="1"/>
          </p:nvSpPr>
          <p:spPr>
            <a:xfrm>
              <a:off x="3474744" y="1340768"/>
              <a:ext cx="2160000" cy="21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2291" name="Picture 3" descr="W:\Archive für alle GB (nur finale Versionen)\Archiv für finale ÖA- &amp; Druckerzeugnisse\Logos &amp; Corporate Design\GB II - Lions-Quest\LQ allgemein\2017 - Neue Logos Lions-Quest\_Logos\Lions-Quest-Logopaket\RGB\96ppi\logo-schriftzug-kreis-blau.png"/>
            <p:cNvPicPr preferRelativeResize="0">
              <a:picLocks noChangeArrowheads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94744" y="260768"/>
              <a:ext cx="4320000" cy="43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Gruppieren 5"/>
          <p:cNvGrpSpPr/>
          <p:nvPr userDrawn="1"/>
        </p:nvGrpSpPr>
        <p:grpSpPr>
          <a:xfrm>
            <a:off x="5148544" y="412849"/>
            <a:ext cx="4320000" cy="4320000"/>
            <a:chOff x="4997296" y="260768"/>
            <a:chExt cx="4320000" cy="4320000"/>
          </a:xfrm>
        </p:grpSpPr>
        <p:sp>
          <p:nvSpPr>
            <p:cNvPr id="19" name="Ellipse 18"/>
            <p:cNvSpPr>
              <a:spLocks/>
            </p:cNvSpPr>
            <p:nvPr userDrawn="1"/>
          </p:nvSpPr>
          <p:spPr>
            <a:xfrm>
              <a:off x="6077296" y="1340768"/>
              <a:ext cx="2160000" cy="21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2292" name="Picture 4" descr="W:\Archive für alle GB (nur finale Versionen)\Archiv für finale ÖA- &amp; Druckerzeugnisse\Logos &amp; Corporate Design\GB II - Lions-Quest\LQ allgemein\2017 - Neue Logos Lions-Quest\_Logos\Lions-Quest-Logopaket\RGB\96ppi\logo-schriftzug-kreis-gruen.png"/>
            <p:cNvPicPr preferRelativeResize="0">
              <a:picLocks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7296" y="260768"/>
              <a:ext cx="4320000" cy="43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" name="Gruppieren 2"/>
          <p:cNvGrpSpPr/>
          <p:nvPr userDrawn="1"/>
        </p:nvGrpSpPr>
        <p:grpSpPr>
          <a:xfrm>
            <a:off x="-396552" y="357804"/>
            <a:ext cx="4320000" cy="4320000"/>
            <a:chOff x="-252416" y="246828"/>
            <a:chExt cx="4320000" cy="4320000"/>
          </a:xfrm>
        </p:grpSpPr>
        <p:sp>
          <p:nvSpPr>
            <p:cNvPr id="2" name="Ellipse 1"/>
            <p:cNvSpPr>
              <a:spLocks/>
            </p:cNvSpPr>
            <p:nvPr userDrawn="1"/>
          </p:nvSpPr>
          <p:spPr>
            <a:xfrm>
              <a:off x="827584" y="1340768"/>
              <a:ext cx="2160000" cy="21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2293" name="Picture 5" descr="W:\Archive für alle GB (nur finale Versionen)\Archiv für finale ÖA- &amp; Druckerzeugnisse\Logos &amp; Corporate Design\GB II - Lions-Quest\LQ allgemein\2017 - Neue Logos Lions-Quest\_Logos\Lions-Quest-Logopaket\RGB\96ppi\logo-schriftzug-kreis-koralle.png"/>
            <p:cNvPicPr>
              <a:picLocks noChangeAspect="1" noChangeArrowheads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52416" y="246828"/>
              <a:ext cx="4320000" cy="4320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240279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 userDrawn="1"/>
        </p:nvSpPr>
        <p:spPr>
          <a:xfrm>
            <a:off x="6876256" y="275176"/>
            <a:ext cx="2267744" cy="1137600"/>
          </a:xfrm>
          <a:prstGeom prst="rect">
            <a:avLst/>
          </a:prstGeom>
          <a:solidFill>
            <a:srgbClr val="FDE8E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None/>
            </a:pPr>
            <a:endParaRPr lang="de-DE" sz="4400">
              <a:latin typeface="+mj-lt"/>
              <a:ea typeface="+mj-ea"/>
              <a:cs typeface="+mj-cs"/>
            </a:endParaRPr>
          </a:p>
        </p:txBody>
      </p:sp>
      <p:sp>
        <p:nvSpPr>
          <p:cNvPr id="7" name="Rechteck 6"/>
          <p:cNvSpPr/>
          <p:nvPr userDrawn="1"/>
        </p:nvSpPr>
        <p:spPr>
          <a:xfrm>
            <a:off x="-36512" y="275176"/>
            <a:ext cx="648072" cy="1137600"/>
          </a:xfrm>
          <a:prstGeom prst="rect">
            <a:avLst/>
          </a:prstGeom>
          <a:solidFill>
            <a:srgbClr val="EF7C6D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buNone/>
            </a:pPr>
            <a:endParaRPr lang="de-DE" sz="4400" b="1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80000" cy="1138138"/>
          </a:xfrm>
          <a:solidFill>
            <a:srgbClr val="EF7C6D"/>
          </a:solidFill>
        </p:spPr>
        <p:txBody>
          <a:bodyPr vert="horz" lIns="91440" tIns="45720" rIns="91440" bIns="45720" rtlCol="0" anchor="ctr">
            <a:normAutofit/>
          </a:bodyPr>
          <a:lstStyle>
            <a:lvl1pPr>
              <a:defRPr lang="de-DE" dirty="0">
                <a:solidFill>
                  <a:schemeClr val="bg1"/>
                </a:solidFill>
              </a:defRPr>
            </a:lvl1pPr>
          </a:lstStyle>
          <a:p>
            <a:pPr marL="0" lvl="0"/>
            <a:r>
              <a:rPr lang="de-DE" dirty="0"/>
              <a:t>Titelmasterformat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19256" cy="4425355"/>
          </a:xfrm>
        </p:spPr>
        <p:txBody>
          <a:bodyPr/>
          <a:lstStyle>
            <a:lvl1pPr algn="l"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algn="l"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2pPr>
            <a:lvl3pPr algn="l"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3pPr>
            <a:lvl4pPr algn="l"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4pPr>
            <a:lvl5pPr algn="l">
              <a:defRPr>
                <a:solidFill>
                  <a:schemeClr val="tx1">
                    <a:lumMod val="90000"/>
                    <a:lumOff val="10000"/>
                  </a:schemeClr>
                </a:solidFill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28" name="Picture 3" descr="W:\Archive für alle GB (nur finale Versionen)\Archiv für finale ÖA- &amp; Druckerzeugnisse\Logos &amp; Corporate Design\GB II - Lions-Quest\LQ allgemein\2017 - Neue Logos Lions-Quest\_Logos\Lions-Quest-Logopaket\CMYK\300ppi\logo-schriftzug-standalone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7522"/>
            <a:ext cx="1296144" cy="83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8" name="Gerade Verbindung 17"/>
          <p:cNvCxnSpPr/>
          <p:nvPr userDrawn="1"/>
        </p:nvCxnSpPr>
        <p:spPr>
          <a:xfrm>
            <a:off x="467544" y="6116041"/>
            <a:ext cx="820891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Grafik 5">
            <a:extLst>
              <a:ext uri="{FF2B5EF4-FFF2-40B4-BE49-F238E27FC236}">
                <a16:creationId xmlns:a16="http://schemas.microsoft.com/office/drawing/2014/main" id="{5D211244-6664-4D4F-9E32-2E8D4B307A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2060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04999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image" Target="../media/image1.png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48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Titelmasterformat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07349" y="1590078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cxnSp>
        <p:nvCxnSpPr>
          <p:cNvPr id="9" name="Gerade Verbindung 8"/>
          <p:cNvCxnSpPr/>
          <p:nvPr/>
        </p:nvCxnSpPr>
        <p:spPr>
          <a:xfrm>
            <a:off x="467544" y="6116041"/>
            <a:ext cx="8208912" cy="0"/>
          </a:xfrm>
          <a:prstGeom prst="line">
            <a:avLst/>
          </a:prstGeom>
          <a:ln w="635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 descr="W:\Archive für alle GB (nur finale Versionen)\Archiv für finale ÖA- &amp; Druckerzeugnisse\Logos &amp; Corporate Design\GB II - Lions-Quest\LQ allgemein\2017 - Neue Logos Lions-Quest\_Logos\Lions-Quest-Logopaket\CMYK\300ppi\logo-schriftzug-standalone.png"/>
          <p:cNvPicPr>
            <a:picLocks noChangeAspect="1" noChangeArrowheads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27522"/>
            <a:ext cx="1296144" cy="832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Grafik 5">
            <a:extLst>
              <a:ext uri="{FF2B5EF4-FFF2-40B4-BE49-F238E27FC236}">
                <a16:creationId xmlns:a16="http://schemas.microsoft.com/office/drawing/2014/main" id="{889CC23B-1997-4FC2-9C21-AA03BA4509D8}"/>
              </a:ext>
            </a:extLst>
          </p:cNvPr>
          <p:cNvPicPr>
            <a:picLocks noChangeAspect="1"/>
          </p:cNvPicPr>
          <p:nvPr userDrawn="1"/>
        </p:nvPicPr>
        <p:blipFill>
          <a:blip r:embed="rId4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48264" y="6309320"/>
            <a:ext cx="2060575" cy="43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57776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734" r:id="rId3"/>
    <p:sldLayoutId id="2147483690" r:id="rId4"/>
    <p:sldLayoutId id="2147483736" r:id="rId5"/>
    <p:sldLayoutId id="2147483691" r:id="rId6"/>
    <p:sldLayoutId id="2147483737" r:id="rId7"/>
    <p:sldLayoutId id="2147483735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729" r:id="rId15"/>
    <p:sldLayoutId id="2147483731" r:id="rId16"/>
    <p:sldLayoutId id="2147483726" r:id="rId17"/>
    <p:sldLayoutId id="2147483698" r:id="rId18"/>
    <p:sldLayoutId id="2147483699" r:id="rId19"/>
    <p:sldLayoutId id="2147483700" r:id="rId20"/>
    <p:sldLayoutId id="2147483701" r:id="rId21"/>
    <p:sldLayoutId id="2147483717" r:id="rId22"/>
    <p:sldLayoutId id="2147483718" r:id="rId23"/>
    <p:sldLayoutId id="2147483719" r:id="rId24"/>
    <p:sldLayoutId id="2147483728" r:id="rId25"/>
    <p:sldLayoutId id="2147483727" r:id="rId26"/>
    <p:sldLayoutId id="2147483720" r:id="rId27"/>
    <p:sldLayoutId id="2147483721" r:id="rId28"/>
    <p:sldLayoutId id="2147483709" r:id="rId29"/>
    <p:sldLayoutId id="2147483738" r:id="rId30"/>
    <p:sldLayoutId id="2147483733" r:id="rId31"/>
    <p:sldLayoutId id="2147483710" r:id="rId32"/>
    <p:sldLayoutId id="2147483711" r:id="rId33"/>
    <p:sldLayoutId id="2147483712" r:id="rId34"/>
    <p:sldLayoutId id="2147483713" r:id="rId35"/>
    <p:sldLayoutId id="2147483714" r:id="rId36"/>
    <p:sldLayoutId id="2147483715" r:id="rId37"/>
  </p:sldLayoutIdLst>
  <p:txStyles>
    <p:titleStyle>
      <a:lvl1pPr algn="l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007604" y="4725144"/>
            <a:ext cx="4680520" cy="720080"/>
          </a:xfrm>
        </p:spPr>
        <p:txBody>
          <a:bodyPr/>
          <a:lstStyle/>
          <a:p>
            <a:r>
              <a:rPr lang="de-DE" dirty="0"/>
              <a:t>Lions-Quest</a:t>
            </a:r>
          </a:p>
        </p:txBody>
      </p:sp>
    </p:spTree>
    <p:extLst>
      <p:ext uri="{BB962C8B-B14F-4D97-AF65-F5344CB8AC3E}">
        <p14:creationId xmlns:p14="http://schemas.microsoft.com/office/powerpoint/2010/main" val="2970854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9">
            <a:extLst>
              <a:ext uri="{FF2B5EF4-FFF2-40B4-BE49-F238E27FC236}">
                <a16:creationId xmlns:a16="http://schemas.microsoft.com/office/drawing/2014/main" id="{75873BF1-E035-4C4D-BF28-6AB7CF317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217" y="1124744"/>
            <a:ext cx="9144000" cy="646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Clr>
                <a:srgbClr val="333399"/>
              </a:buClr>
              <a:buSzPct val="120000"/>
              <a:buNone/>
            </a:pPr>
            <a:r>
              <a:rPr lang="de-DE" sz="3600" b="1" dirty="0">
                <a:latin typeface="+mj-lt"/>
                <a:ea typeface="MS PGothic" pitchFamily="34" charset="-128"/>
                <a:cs typeface="Times New Roman" pitchFamily="18" charset="0"/>
              </a:rPr>
              <a:t>RESILIENZ!</a:t>
            </a:r>
          </a:p>
        </p:txBody>
      </p:sp>
      <p:pic>
        <p:nvPicPr>
          <p:cNvPr id="8" name="Picture 2" descr="C:\Users\psicking.LIONS-HILFSWERK\Desktop\KDL Berlin 2017\Stephanie  Hofschlaeger_pixelio.de 3.jpg">
            <a:extLst>
              <a:ext uri="{FF2B5EF4-FFF2-40B4-BE49-F238E27FC236}">
                <a16:creationId xmlns:a16="http://schemas.microsoft.com/office/drawing/2014/main" id="{8FA6B44E-4AAF-44CA-8F76-3505E6EB33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5148" y="1787468"/>
            <a:ext cx="3742137" cy="3363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9">
            <a:extLst>
              <a:ext uri="{FF2B5EF4-FFF2-40B4-BE49-F238E27FC236}">
                <a16:creationId xmlns:a16="http://schemas.microsoft.com/office/drawing/2014/main" id="{7A575FC2-F7C6-4E46-A48E-139065E04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4544" y="5146144"/>
            <a:ext cx="9144000" cy="584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buClr>
                <a:srgbClr val="333399"/>
              </a:buClr>
              <a:buSzPct val="120000"/>
              <a:buNone/>
            </a:pPr>
            <a:r>
              <a:rPr lang="de-DE" b="1" dirty="0">
                <a:latin typeface="+mj-lt"/>
                <a:ea typeface="MS PGothic" pitchFamily="34" charset="-128"/>
                <a:cs typeface="Times New Roman" pitchFamily="18" charset="0"/>
              </a:rPr>
              <a:t>Kinder und Jugendliche stark machen!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BCF8E61A-D3AC-4BC4-9575-AB0E36439E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3815" y="5035756"/>
            <a:ext cx="2741297" cy="153878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8" tIns="45715" rIns="91428" bIns="45715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120000"/>
              <a:buFont typeface="Wingdings" pitchFamily="2" charset="2"/>
              <a:buNone/>
              <a:defRPr/>
            </a:pPr>
            <a:r>
              <a:rPr lang="de-DE" sz="4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  <a:cs typeface="Times New Roman" pitchFamily="18" charset="0"/>
              </a:rPr>
              <a:t>Susanne Hofschläger / Pixelio.de</a:t>
            </a:r>
          </a:p>
        </p:txBody>
      </p:sp>
    </p:spTree>
    <p:extLst>
      <p:ext uri="{BB962C8B-B14F-4D97-AF65-F5344CB8AC3E}">
        <p14:creationId xmlns:p14="http://schemas.microsoft.com/office/powerpoint/2010/main" val="30762958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886E4-FC32-4DA4-9961-036D08667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74638"/>
            <a:ext cx="5760640" cy="1138138"/>
          </a:xfrm>
        </p:spPr>
        <p:txBody>
          <a:bodyPr>
            <a:normAutofit/>
          </a:bodyPr>
          <a:lstStyle/>
          <a:p>
            <a:r>
              <a:rPr lang="de-DE" sz="3600" dirty="0"/>
              <a:t>Schirmherrschaft</a:t>
            </a:r>
          </a:p>
        </p:txBody>
      </p:sp>
      <p:sp>
        <p:nvSpPr>
          <p:cNvPr id="5" name="Text Box 9">
            <a:extLst>
              <a:ext uri="{FF2B5EF4-FFF2-40B4-BE49-F238E27FC236}">
                <a16:creationId xmlns:a16="http://schemas.microsoft.com/office/drawing/2014/main" id="{A42789FA-973D-49EF-866E-5C91A648B5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8825" y="1653514"/>
            <a:ext cx="8669536" cy="23821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lvl="2" indent="-342900" eaLnBrk="1" hangingPunct="1">
              <a:defRPr/>
            </a:pPr>
            <a:r>
              <a:rPr lang="de-DE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Marlene Mortler</a:t>
            </a:r>
            <a:r>
              <a:rPr lang="de-DE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, Drogenbeauftragte der </a:t>
            </a:r>
            <a:br>
              <a:rPr lang="de-DE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</a:br>
            <a:r>
              <a:rPr lang="de-DE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Bundesregierung, ist Schirmherrin der Kinder- </a:t>
            </a:r>
            <a:br>
              <a:rPr lang="de-DE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</a:br>
            <a:r>
              <a:rPr lang="de-DE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und Jugendprogramme der deutschen Lions </a:t>
            </a:r>
          </a:p>
          <a:p>
            <a:pPr marL="342900" lvl="2" indent="-342900" eaLnBrk="1" hangingPunct="1">
              <a:defRPr/>
            </a:pPr>
            <a:r>
              <a:rPr lang="de-DE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Die </a:t>
            </a:r>
            <a:r>
              <a:rPr lang="de-DE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Deutsche UNESCO-Kommission </a:t>
            </a:r>
            <a:r>
              <a:rPr lang="de-DE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hat zudem die Schirmherrschaft für die Entwicklung und Einführung von      Lions-Quest „Erwachsen handeln“ übernommen</a:t>
            </a:r>
          </a:p>
        </p:txBody>
      </p:sp>
      <p:pic>
        <p:nvPicPr>
          <p:cNvPr id="6" name="Picture 4" descr="Drogenbeauftragte der Bundesregierung">
            <a:extLst>
              <a:ext uri="{FF2B5EF4-FFF2-40B4-BE49-F238E27FC236}">
                <a16:creationId xmlns:a16="http://schemas.microsoft.com/office/drawing/2014/main" id="{D38D4620-18A0-497B-81C5-131F1F2D06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457" y="4292102"/>
            <a:ext cx="2232248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www.bibb.de/images/content/2015_10_19_logo_deutsche_unesco_kommision_2_280x170_rdax_100.jpg">
            <a:extLst>
              <a:ext uri="{FF2B5EF4-FFF2-40B4-BE49-F238E27FC236}">
                <a16:creationId xmlns:a16="http://schemas.microsoft.com/office/drawing/2014/main" id="{A5F593ED-ECB4-4343-BF14-E9154448E4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985" y="4292102"/>
            <a:ext cx="1764196" cy="1071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270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886E4-FC32-4DA4-9961-036D08667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74638"/>
            <a:ext cx="5760640" cy="1138138"/>
          </a:xfrm>
        </p:spPr>
        <p:txBody>
          <a:bodyPr>
            <a:normAutofit/>
          </a:bodyPr>
          <a:lstStyle/>
          <a:p>
            <a:r>
              <a:rPr lang="de-DE" sz="3600" dirty="0"/>
              <a:t>Was ist Lions-Quest?</a:t>
            </a:r>
          </a:p>
        </p:txBody>
      </p:sp>
      <p:pic>
        <p:nvPicPr>
          <p:cNvPr id="4" name="Picture 2" descr="lionlogo_2c">
            <a:extLst>
              <a:ext uri="{FF2B5EF4-FFF2-40B4-BE49-F238E27FC236}">
                <a16:creationId xmlns:a16="http://schemas.microsoft.com/office/drawing/2014/main" id="{6EDD493E-39C1-4795-BA98-15B7E22BAD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0264" y="5301208"/>
            <a:ext cx="594909" cy="562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9">
            <a:extLst>
              <a:ext uri="{FF2B5EF4-FFF2-40B4-BE49-F238E27FC236}">
                <a16:creationId xmlns:a16="http://schemas.microsoft.com/office/drawing/2014/main" id="{C542038C-83D7-4F34-9374-8B78720F16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6495" y="2708920"/>
            <a:ext cx="7595565" cy="179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buNone/>
            </a:pPr>
            <a:r>
              <a:rPr lang="de-DE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Lions-Quest </a:t>
            </a:r>
            <a:r>
              <a:rPr lang="de-DE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ist ein effektives </a:t>
            </a:r>
          </a:p>
          <a:p>
            <a:pPr>
              <a:buNone/>
            </a:pPr>
            <a:r>
              <a:rPr lang="de-DE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Lebenskompetenz- und </a:t>
            </a:r>
          </a:p>
          <a:p>
            <a:pPr>
              <a:buNone/>
            </a:pPr>
            <a:r>
              <a:rPr lang="de-DE" sz="2400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Präventions-Programm </a:t>
            </a:r>
          </a:p>
          <a:p>
            <a:pPr>
              <a:buNone/>
            </a:pPr>
            <a:r>
              <a:rPr lang="de-DE" sz="2400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für junge Menschen!</a:t>
            </a:r>
          </a:p>
        </p:txBody>
      </p:sp>
      <p:pic>
        <p:nvPicPr>
          <p:cNvPr id="6" name="Picture 2" descr="C:\Users\psicking.LIONS-HILFSWERK\Downloads\556605_original_R_by_Dieter Schütz_pixelio.de.jpg">
            <a:extLst>
              <a:ext uri="{FF2B5EF4-FFF2-40B4-BE49-F238E27FC236}">
                <a16:creationId xmlns:a16="http://schemas.microsoft.com/office/drawing/2014/main" id="{916F61FE-9BEB-4AD7-B887-99C437B406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734" y="2276872"/>
            <a:ext cx="3728730" cy="2796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C141FAC9-47C9-4FC8-999F-598CA57AFFA7}"/>
              </a:ext>
            </a:extLst>
          </p:cNvPr>
          <p:cNvSpPr txBox="1"/>
          <p:nvPr/>
        </p:nvSpPr>
        <p:spPr>
          <a:xfrm>
            <a:off x="8005185" y="4941168"/>
            <a:ext cx="788999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© Dieter Schütz / PIXELIO</a:t>
            </a:r>
          </a:p>
        </p:txBody>
      </p:sp>
    </p:spTree>
    <p:extLst>
      <p:ext uri="{BB962C8B-B14F-4D97-AF65-F5344CB8AC3E}">
        <p14:creationId xmlns:p14="http://schemas.microsoft.com/office/powerpoint/2010/main" val="12581348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886E4-FC32-4DA4-9961-036D08667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74638"/>
            <a:ext cx="5760640" cy="1138138"/>
          </a:xfrm>
        </p:spPr>
        <p:txBody>
          <a:bodyPr>
            <a:normAutofit/>
          </a:bodyPr>
          <a:lstStyle/>
          <a:p>
            <a:r>
              <a:rPr lang="de-DE" sz="3600" dirty="0"/>
              <a:t>Kernziele von Lions-Quest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76164B1C-D771-4F1A-9C28-4E919CBCD55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5284" y="1661603"/>
            <a:ext cx="7665188" cy="1643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lvl="2" indent="-342900" eaLnBrk="1" hangingPunct="1">
              <a:defRPr/>
            </a:pPr>
            <a:r>
              <a:rPr lang="de-DE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Stärkung sozialer und persönlicher </a:t>
            </a:r>
            <a:br>
              <a:rPr lang="de-DE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</a:br>
            <a:r>
              <a:rPr lang="de-DE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Schlüsselkompetenzen (Life Skills) </a:t>
            </a:r>
          </a:p>
          <a:p>
            <a:pPr marL="342900" lvl="2" indent="-342900" eaLnBrk="1" hangingPunct="1">
              <a:defRPr/>
            </a:pPr>
            <a:r>
              <a:rPr lang="de-DE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Vorbeugung von selbst- und fremdschädigenden Verhaltensweisen</a:t>
            </a:r>
          </a:p>
        </p:txBody>
      </p:sp>
      <p:pic>
        <p:nvPicPr>
          <p:cNvPr id="4" name="Picture 2" descr="C:\Users\psicking.LIONS-HILFSWERK\Desktop\KDL Berlin 2017\RainerSturm_pixelio.de - Kopie.jpg">
            <a:extLst>
              <a:ext uri="{FF2B5EF4-FFF2-40B4-BE49-F238E27FC236}">
                <a16:creationId xmlns:a16="http://schemas.microsoft.com/office/drawing/2014/main" id="{B93D4151-4D31-4F6A-A11F-6C6117D7D3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2882" y="3861048"/>
            <a:ext cx="2281046" cy="1799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psicking.LIONS-HILFSWERK\Desktop\KDL Berlin 2017\Stephanie Hofschlaeger_pixelio.de 6.jpg">
            <a:extLst>
              <a:ext uri="{FF2B5EF4-FFF2-40B4-BE49-F238E27FC236}">
                <a16:creationId xmlns:a16="http://schemas.microsoft.com/office/drawing/2014/main" id="{C12212F3-BEDC-4A5D-9CF1-6DD697FBF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874" y="3861099"/>
            <a:ext cx="2282470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9">
            <a:extLst>
              <a:ext uri="{FF2B5EF4-FFF2-40B4-BE49-F238E27FC236}">
                <a16:creationId xmlns:a16="http://schemas.microsoft.com/office/drawing/2014/main" id="{A66BA171-BB4E-4E05-8FD6-5F69AF2E14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3603" y="5547712"/>
            <a:ext cx="2741297" cy="153878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8" tIns="45715" rIns="91428" bIns="45715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120000"/>
              <a:buFont typeface="Wingdings" pitchFamily="2" charset="2"/>
              <a:buNone/>
              <a:defRPr/>
            </a:pPr>
            <a:r>
              <a:rPr lang="de-DE" sz="4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  <a:cs typeface="Times New Roman" pitchFamily="18" charset="0"/>
              </a:rPr>
              <a:t>Rainer Sturm / Pixelio.de</a:t>
            </a:r>
          </a:p>
        </p:txBody>
      </p:sp>
      <p:sp>
        <p:nvSpPr>
          <p:cNvPr id="7" name="Text Box 9">
            <a:extLst>
              <a:ext uri="{FF2B5EF4-FFF2-40B4-BE49-F238E27FC236}">
                <a16:creationId xmlns:a16="http://schemas.microsoft.com/office/drawing/2014/main" id="{87CA8884-349F-4769-B17B-59EA632C20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144" y="5540092"/>
            <a:ext cx="2741297" cy="153878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28" tIns="45715" rIns="91428" bIns="45715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ヒラギノ角ゴ Pro W3" pitchFamily="28" charset="-128"/>
              </a:defRPr>
            </a:lvl9pPr>
          </a:lstStyle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33399"/>
              </a:buClr>
              <a:buSzPct val="120000"/>
              <a:buFont typeface="Wingdings" pitchFamily="2" charset="2"/>
              <a:buNone/>
              <a:defRPr/>
            </a:pPr>
            <a:r>
              <a:rPr lang="de-DE" sz="400" dirty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  <a:cs typeface="Times New Roman" pitchFamily="18" charset="0"/>
              </a:rPr>
              <a:t>Susanne Hofschläger / Pixelio.de</a:t>
            </a:r>
          </a:p>
        </p:txBody>
      </p:sp>
    </p:spTree>
    <p:extLst>
      <p:ext uri="{BB962C8B-B14F-4D97-AF65-F5344CB8AC3E}">
        <p14:creationId xmlns:p14="http://schemas.microsoft.com/office/powerpoint/2010/main" val="1381753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886E4-FC32-4DA4-9961-036D08667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74638"/>
            <a:ext cx="5760640" cy="1138138"/>
          </a:xfrm>
        </p:spPr>
        <p:txBody>
          <a:bodyPr>
            <a:normAutofit/>
          </a:bodyPr>
          <a:lstStyle/>
          <a:p>
            <a:r>
              <a:rPr lang="de-DE" sz="3600" dirty="0"/>
              <a:t>Life Skills Programm</a:t>
            </a:r>
          </a:p>
        </p:txBody>
      </p:sp>
      <p:sp>
        <p:nvSpPr>
          <p:cNvPr id="4" name="Text Box 9">
            <a:extLst>
              <a:ext uri="{FF2B5EF4-FFF2-40B4-BE49-F238E27FC236}">
                <a16:creationId xmlns:a16="http://schemas.microsoft.com/office/drawing/2014/main" id="{3D0CB3CE-978A-4FBC-9549-BCBD289212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318" y="1663737"/>
            <a:ext cx="8152496" cy="335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lvl="2" indent="-342900" eaLnBrk="1" hangingPunct="1">
              <a:defRPr/>
            </a:pPr>
            <a:r>
              <a:rPr lang="de-DE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Lions Quest vermittelt allgemeine</a:t>
            </a:r>
            <a:br>
              <a:rPr lang="de-DE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</a:br>
            <a:r>
              <a:rPr lang="de-DE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Lebenskompetenzen (Life Skills):</a:t>
            </a:r>
          </a:p>
          <a:p>
            <a:pPr marL="800100" lvl="3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de-DE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Life Skills = Fähigkeiten und</a:t>
            </a:r>
            <a:br>
              <a:rPr lang="de-DE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</a:br>
            <a:r>
              <a:rPr lang="de-DE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Fertigkeiten, die junge Menschen</a:t>
            </a:r>
            <a:br>
              <a:rPr lang="de-DE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</a:br>
            <a:r>
              <a:rPr lang="de-DE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in die Lage versetzen, mit </a:t>
            </a:r>
            <a:br>
              <a:rPr lang="de-DE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</a:br>
            <a:r>
              <a:rPr lang="de-DE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Herausforderungen und </a:t>
            </a:r>
            <a:br>
              <a:rPr lang="de-DE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</a:br>
            <a:r>
              <a:rPr lang="de-DE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Schwierigkeiten des täglichen </a:t>
            </a:r>
            <a:br>
              <a:rPr lang="de-DE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</a:br>
            <a:r>
              <a:rPr lang="de-DE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Lebens möglichst eigenständig </a:t>
            </a:r>
            <a:br>
              <a:rPr lang="de-DE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</a:br>
            <a:r>
              <a:rPr lang="de-DE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und selbstbestimmt umzugehen </a:t>
            </a:r>
            <a:br>
              <a:rPr lang="de-DE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</a:br>
            <a:r>
              <a:rPr lang="de-DE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und sie erfolgreich zu bewältigen</a:t>
            </a:r>
          </a:p>
        </p:txBody>
      </p:sp>
      <p:pic>
        <p:nvPicPr>
          <p:cNvPr id="5" name="Picture 2" descr="C:\Users\psicking.LIONS-HILFSWERK\Downloads\215252_web_R_K_B_by_S. Hofschlaeger_pixelio.de.jpg">
            <a:extLst>
              <a:ext uri="{FF2B5EF4-FFF2-40B4-BE49-F238E27FC236}">
                <a16:creationId xmlns:a16="http://schemas.microsoft.com/office/drawing/2014/main" id="{C1A7BAFF-0B3D-4336-9578-4653D685F5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6107" y="2777158"/>
            <a:ext cx="2674325" cy="177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8DE72F7D-8D5A-46AD-853B-76E92107C7EF}"/>
              </a:ext>
            </a:extLst>
          </p:cNvPr>
          <p:cNvSpPr txBox="1"/>
          <p:nvPr/>
        </p:nvSpPr>
        <p:spPr>
          <a:xfrm>
            <a:off x="7596336" y="4427240"/>
            <a:ext cx="902811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© S. Hofschläger / PIXELIO.DE</a:t>
            </a:r>
          </a:p>
        </p:txBody>
      </p:sp>
    </p:spTree>
    <p:extLst>
      <p:ext uri="{BB962C8B-B14F-4D97-AF65-F5344CB8AC3E}">
        <p14:creationId xmlns:p14="http://schemas.microsoft.com/office/powerpoint/2010/main" val="34438338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886E4-FC32-4DA4-9961-036D08667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74638"/>
            <a:ext cx="5760640" cy="1138138"/>
          </a:xfrm>
        </p:spPr>
        <p:txBody>
          <a:bodyPr>
            <a:noAutofit/>
          </a:bodyPr>
          <a:lstStyle/>
          <a:p>
            <a:r>
              <a:rPr lang="de-DE" sz="3600" dirty="0"/>
              <a:t>10 Life Skills nach WHO und UNESCO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204C4151-41AD-43C8-85A3-34FA4A2EFF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006" y="1412776"/>
            <a:ext cx="5218194" cy="4450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lvl="2" indent="-342900" eaLnBrk="1" hangingPunct="1">
              <a:defRPr/>
            </a:pPr>
            <a:r>
              <a:rPr lang="de-DE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Fähigkeit zur Selbstwahrnehmung</a:t>
            </a:r>
          </a:p>
          <a:p>
            <a:pPr marL="342900" lvl="2" indent="-342900" eaLnBrk="1" hangingPunct="1">
              <a:defRPr/>
            </a:pPr>
            <a:r>
              <a:rPr lang="de-DE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Empathiefähigkeit</a:t>
            </a:r>
            <a:endParaRPr lang="de-DE" dirty="0">
              <a:solidFill>
                <a:schemeClr val="tx1">
                  <a:lumMod val="90000"/>
                  <a:lumOff val="10000"/>
                </a:schemeClr>
              </a:solidFill>
              <a:latin typeface="+mn-lt"/>
            </a:endParaRPr>
          </a:p>
          <a:p>
            <a:pPr marL="342900" lvl="2" indent="-342900" eaLnBrk="1" hangingPunct="1">
              <a:defRPr/>
            </a:pPr>
            <a:r>
              <a:rPr lang="de-DE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Kreatives Denken</a:t>
            </a:r>
          </a:p>
          <a:p>
            <a:pPr marL="342900" lvl="2" indent="-342900" eaLnBrk="1" hangingPunct="1">
              <a:defRPr/>
            </a:pPr>
            <a:r>
              <a:rPr lang="de-DE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Kritisches Denken</a:t>
            </a:r>
          </a:p>
          <a:p>
            <a:pPr marL="342900" lvl="2" indent="-342900" eaLnBrk="1" hangingPunct="1">
              <a:defRPr/>
            </a:pPr>
            <a:r>
              <a:rPr lang="de-DE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Entscheidungsfähigkeit</a:t>
            </a:r>
          </a:p>
          <a:p>
            <a:pPr marL="342900" lvl="2" indent="-342900" eaLnBrk="1" hangingPunct="1">
              <a:defRPr/>
            </a:pPr>
            <a:r>
              <a:rPr lang="de-DE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Problemlösefähigkeit</a:t>
            </a:r>
          </a:p>
          <a:p>
            <a:pPr marL="342900" lvl="2" indent="-342900" eaLnBrk="1" hangingPunct="1">
              <a:defRPr/>
            </a:pPr>
            <a:r>
              <a:rPr lang="de-DE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Effektive Kommunikationsfähigkeit</a:t>
            </a:r>
          </a:p>
          <a:p>
            <a:pPr marL="342900" lvl="2" indent="-342900" eaLnBrk="1" hangingPunct="1">
              <a:defRPr/>
            </a:pPr>
            <a:r>
              <a:rPr lang="de-DE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Interpersonale Beziehungsfähigkeit</a:t>
            </a:r>
          </a:p>
          <a:p>
            <a:pPr marL="342900" lvl="2" indent="-342900" eaLnBrk="1" hangingPunct="1">
              <a:defRPr/>
            </a:pPr>
            <a:r>
              <a:rPr lang="de-DE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Fähigkeit zur Gefühlsbewältigung</a:t>
            </a:r>
          </a:p>
          <a:p>
            <a:pPr marL="342900" lvl="2" indent="-342900" eaLnBrk="1" hangingPunct="1">
              <a:defRPr/>
            </a:pPr>
            <a:r>
              <a:rPr lang="de-DE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Fähigkeit zur Stressbewältigung </a:t>
            </a:r>
          </a:p>
        </p:txBody>
      </p:sp>
      <p:pic>
        <p:nvPicPr>
          <p:cNvPr id="4" name="Picture 6" descr="WHO_logo_new_vertical_1">
            <a:extLst>
              <a:ext uri="{FF2B5EF4-FFF2-40B4-BE49-F238E27FC236}">
                <a16:creationId xmlns:a16="http://schemas.microsoft.com/office/drawing/2014/main" id="{C5C4B5F8-4ABC-43B0-84C3-3E862EEF0E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826" y="1628800"/>
            <a:ext cx="1456475" cy="14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s://17350-presscdn-0-16-pagely.netdna-ssl.com/wp-content/uploads/2017/04/UNESCO.jpeg">
            <a:extLst>
              <a:ext uri="{FF2B5EF4-FFF2-40B4-BE49-F238E27FC236}">
                <a16:creationId xmlns:a16="http://schemas.microsoft.com/office/drawing/2014/main" id="{FBB500B1-9360-4ACB-9BAC-6BBB3C5AFE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7696" y="3981167"/>
            <a:ext cx="1756736" cy="14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1327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886E4-FC32-4DA4-9961-036D08667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74638"/>
            <a:ext cx="5760640" cy="1138138"/>
          </a:xfrm>
        </p:spPr>
        <p:txBody>
          <a:bodyPr>
            <a:normAutofit/>
          </a:bodyPr>
          <a:lstStyle/>
          <a:p>
            <a:r>
              <a:rPr lang="de-DE" sz="3600" dirty="0"/>
              <a:t>Präventionsprogramm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9A04C1B7-95D3-4C9A-9F4C-42B7B709A5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7318" y="1653514"/>
            <a:ext cx="8152496" cy="341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lvl="2" indent="-342900" eaLnBrk="1" hangingPunct="1">
              <a:defRPr/>
            </a:pPr>
            <a:r>
              <a:rPr lang="de-DE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Lions-Quest Ansatz = „Unspezifische Primärprävention“:</a:t>
            </a:r>
            <a:br>
              <a:rPr lang="de-DE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</a:br>
            <a:r>
              <a:rPr lang="de-DE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Vorbeugung gegen</a:t>
            </a:r>
          </a:p>
          <a:p>
            <a:pPr marL="800100" lvl="3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de-DE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Suchtverhalten</a:t>
            </a:r>
          </a:p>
          <a:p>
            <a:pPr marL="800100" lvl="3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de-DE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Gewalt</a:t>
            </a:r>
          </a:p>
          <a:p>
            <a:pPr marL="800100" lvl="3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de-DE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Kriminalität</a:t>
            </a:r>
          </a:p>
          <a:p>
            <a:pPr marL="800100" lvl="3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de-DE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Fremdenfeindlichkeit</a:t>
            </a:r>
          </a:p>
          <a:p>
            <a:pPr marL="800100" lvl="3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de-DE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Extremismus </a:t>
            </a:r>
          </a:p>
          <a:p>
            <a:pPr marL="800100" lvl="3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de-DE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Problematisches Medienverhalten</a:t>
            </a:r>
          </a:p>
          <a:p>
            <a:pPr marL="800100" lvl="3" indent="-342900" eaLnBrk="1" hangingPunct="1">
              <a:buFont typeface="Courier New" panose="02070309020205020404" pitchFamily="49" charset="0"/>
              <a:buChar char="o"/>
              <a:defRPr/>
            </a:pPr>
            <a:r>
              <a:rPr lang="de-DE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Andere problematische Verhaltensweisen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EDD483F-7A24-469C-A747-7721F6A841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8005" y="2132856"/>
            <a:ext cx="2130259" cy="1656184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B54558DF-D703-4F89-8631-54656754168A}"/>
              </a:ext>
            </a:extLst>
          </p:cNvPr>
          <p:cNvSpPr txBox="1"/>
          <p:nvPr/>
        </p:nvSpPr>
        <p:spPr>
          <a:xfrm>
            <a:off x="6389994" y="3664074"/>
            <a:ext cx="660758" cy="1538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itchFamily="34" charset="0"/>
                <a:ea typeface="MS PGothic" pitchFamily="34" charset="-128"/>
                <a:cs typeface="Times New Roman" pitchFamily="18" charset="0"/>
              </a:rPr>
              <a:t>© NEON Rosenheim</a:t>
            </a:r>
          </a:p>
        </p:txBody>
      </p:sp>
    </p:spTree>
    <p:extLst>
      <p:ext uri="{BB962C8B-B14F-4D97-AF65-F5344CB8AC3E}">
        <p14:creationId xmlns:p14="http://schemas.microsoft.com/office/powerpoint/2010/main" val="1216769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886E4-FC32-4DA4-9961-036D08667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74638"/>
            <a:ext cx="5760640" cy="1138138"/>
          </a:xfrm>
        </p:spPr>
        <p:txBody>
          <a:bodyPr>
            <a:noAutofit/>
          </a:bodyPr>
          <a:lstStyle/>
          <a:p>
            <a:r>
              <a:rPr lang="de-DE" sz="3600" dirty="0"/>
              <a:t>Wirkungspotenzial von        Lions-Quest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0BF68550-EB54-4CC3-8882-851EEFA7E9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0553" y="1665871"/>
            <a:ext cx="8064896" cy="17912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lvl="2" indent="-342900" eaLnBrk="1" hangingPunct="1">
              <a:defRPr/>
            </a:pPr>
            <a:r>
              <a:rPr lang="de-DE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Positive Auswirkungen auf die Klasse/Gruppe</a:t>
            </a:r>
          </a:p>
          <a:p>
            <a:pPr marL="342900" lvl="2" indent="-342900" eaLnBrk="1" hangingPunct="1">
              <a:defRPr/>
            </a:pPr>
            <a:r>
              <a:rPr lang="de-DE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Emotionale, soziale und körperliche Gesundheit</a:t>
            </a:r>
          </a:p>
          <a:p>
            <a:pPr marL="342900" lvl="2" indent="-342900" eaLnBrk="1" hangingPunct="1">
              <a:defRPr/>
            </a:pPr>
            <a:r>
              <a:rPr lang="de-DE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Lernerfolge und Leistungsniveau</a:t>
            </a:r>
            <a:endParaRPr lang="de-DE" b="1" dirty="0">
              <a:solidFill>
                <a:srgbClr val="002878"/>
              </a:solidFill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  <a:p>
            <a:pPr>
              <a:buNone/>
            </a:pPr>
            <a:endParaRPr lang="de-DE" sz="2400" dirty="0">
              <a:solidFill>
                <a:srgbClr val="002878"/>
              </a:solidFill>
              <a:latin typeface="Arial" pitchFamily="34" charset="0"/>
              <a:ea typeface="MS PGothic" pitchFamily="34" charset="-128"/>
              <a:cs typeface="Times New Roman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35C2190-5E78-4332-B465-3FCA37A05754}"/>
              </a:ext>
            </a:extLst>
          </p:cNvPr>
          <p:cNvSpPr/>
          <p:nvPr/>
        </p:nvSpPr>
        <p:spPr>
          <a:xfrm>
            <a:off x="1222559" y="3160277"/>
            <a:ext cx="3823067" cy="1938992"/>
          </a:xfrm>
          <a:prstGeom prst="rect">
            <a:avLst/>
          </a:prstGeom>
          <a:ln w="31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sz="2400" dirty="0">
                <a:latin typeface="+mj-lt"/>
                <a:ea typeface="MS PGothic" pitchFamily="34" charset="-128"/>
                <a:cs typeface="Times New Roman" pitchFamily="18" charset="0"/>
              </a:rPr>
              <a:t>Lions-Quest unterstützt junge Menschen dabei, ihr Leben </a:t>
            </a:r>
            <a:r>
              <a:rPr lang="de-DE" sz="2400" b="1" dirty="0">
                <a:latin typeface="+mj-lt"/>
                <a:ea typeface="MS PGothic" pitchFamily="34" charset="-128"/>
                <a:cs typeface="Times New Roman" pitchFamily="18" charset="0"/>
              </a:rPr>
              <a:t>selbstverantwortlich</a:t>
            </a:r>
            <a:r>
              <a:rPr lang="de-DE" sz="2400" dirty="0">
                <a:latin typeface="+mj-lt"/>
                <a:ea typeface="MS PGothic" pitchFamily="34" charset="-128"/>
                <a:cs typeface="Times New Roman" pitchFamily="18" charset="0"/>
              </a:rPr>
              <a:t> und </a:t>
            </a:r>
            <a:r>
              <a:rPr lang="de-DE" sz="2400" b="1" dirty="0">
                <a:latin typeface="+mj-lt"/>
                <a:ea typeface="MS PGothic" pitchFamily="34" charset="-128"/>
                <a:cs typeface="Times New Roman" pitchFamily="18" charset="0"/>
              </a:rPr>
              <a:t>gemeinwohlorientiert</a:t>
            </a:r>
            <a:r>
              <a:rPr lang="de-DE" sz="2400" dirty="0">
                <a:latin typeface="+mj-lt"/>
                <a:ea typeface="MS PGothic" pitchFamily="34" charset="-128"/>
                <a:cs typeface="Times New Roman" pitchFamily="18" charset="0"/>
              </a:rPr>
              <a:t> zu gestalten!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B9D376AD-9700-4915-848D-B02A9D91B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5010" y="3067914"/>
            <a:ext cx="3312368" cy="212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5739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886E4-FC32-4DA4-9961-036D08667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74638"/>
            <a:ext cx="5760640" cy="1138138"/>
          </a:xfrm>
        </p:spPr>
        <p:txBody>
          <a:bodyPr>
            <a:normAutofit/>
          </a:bodyPr>
          <a:lstStyle/>
          <a:p>
            <a:r>
              <a:rPr lang="de-DE" sz="3600" dirty="0"/>
              <a:t>Lions-Quest Grundprinzipien</a:t>
            </a:r>
          </a:p>
        </p:txBody>
      </p:sp>
      <p:sp>
        <p:nvSpPr>
          <p:cNvPr id="3" name="Text Box 9">
            <a:extLst>
              <a:ext uri="{FF2B5EF4-FFF2-40B4-BE49-F238E27FC236}">
                <a16:creationId xmlns:a16="http://schemas.microsoft.com/office/drawing/2014/main" id="{0C00CE2A-1A96-4528-9273-85A19D66D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447" y="1676094"/>
            <a:ext cx="8638066" cy="3416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lvl="2" indent="-342900" eaLnBrk="1" hangingPunct="1">
              <a:defRPr/>
            </a:pPr>
            <a:r>
              <a:rPr lang="de-DE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Ganzheitliches Lernen „mit Kopf, Herz und Hand“!</a:t>
            </a:r>
          </a:p>
          <a:p>
            <a:pPr marL="342900" lvl="2" indent="-342900" eaLnBrk="1" hangingPunct="1">
              <a:defRPr/>
            </a:pPr>
            <a:r>
              <a:rPr lang="de-DE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Gemeinsame Erfahrungen stehen im Fokus der Übungen („Erfahrungsbasiertes Lernen“)</a:t>
            </a:r>
          </a:p>
          <a:p>
            <a:pPr marL="342900" lvl="2" indent="-342900" eaLnBrk="1" hangingPunct="1">
              <a:defRPr/>
            </a:pPr>
            <a:r>
              <a:rPr lang="de-DE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Soziales und emotionales Lernen in der </a:t>
            </a:r>
            <a:r>
              <a:rPr lang="de-DE" b="1" u="sng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Gruppe/Klasse </a:t>
            </a:r>
            <a:r>
              <a:rPr lang="de-DE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(Gruppendynamik, Gruppensteuerung)</a:t>
            </a:r>
          </a:p>
          <a:p>
            <a:pPr marL="342900" lvl="2" indent="-342900" eaLnBrk="1" hangingPunct="1">
              <a:defRPr/>
            </a:pPr>
            <a:r>
              <a:rPr lang="de-DE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Wertschätzungs- und Anerkennungskultur</a:t>
            </a:r>
          </a:p>
          <a:p>
            <a:pPr marL="342900" lvl="2" indent="-342900" eaLnBrk="1" hangingPunct="1">
              <a:defRPr/>
            </a:pPr>
            <a:r>
              <a:rPr lang="de-DE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Förderung der Resilienz (Salutogenese)</a:t>
            </a:r>
          </a:p>
          <a:p>
            <a:pPr marL="342900" lvl="2" indent="-342900" eaLnBrk="1" hangingPunct="1">
              <a:defRPr/>
            </a:pPr>
            <a:r>
              <a:rPr lang="de-DE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Haltung        Stufenmodell der Verhaltensänderung</a:t>
            </a:r>
          </a:p>
        </p:txBody>
      </p:sp>
      <p:sp>
        <p:nvSpPr>
          <p:cNvPr id="4" name="Pfeil nach rechts 3">
            <a:extLst>
              <a:ext uri="{FF2B5EF4-FFF2-40B4-BE49-F238E27FC236}">
                <a16:creationId xmlns:a16="http://schemas.microsoft.com/office/drawing/2014/main" id="{02AFCD71-8E33-4683-9369-B6B5FFC8B272}"/>
              </a:ext>
            </a:extLst>
          </p:cNvPr>
          <p:cNvSpPr/>
          <p:nvPr/>
        </p:nvSpPr>
        <p:spPr bwMode="auto">
          <a:xfrm>
            <a:off x="2664582" y="4760081"/>
            <a:ext cx="405473" cy="192578"/>
          </a:xfrm>
          <a:prstGeom prst="rightArrow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400" b="0" i="0" u="none" strike="noStrike" cap="none" normalizeH="0" baseline="0">
              <a:ln>
                <a:noFill/>
              </a:ln>
              <a:effectLst/>
              <a:latin typeface="Arial" charset="0"/>
              <a:ea typeface="ヒラギノ角ゴ Pro W3" pitchFamily="28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75489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D886E4-FC32-4DA4-9961-036D08667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74638"/>
            <a:ext cx="5760640" cy="1138138"/>
          </a:xfrm>
        </p:spPr>
        <p:txBody>
          <a:bodyPr>
            <a:noAutofit/>
          </a:bodyPr>
          <a:lstStyle/>
          <a:p>
            <a:r>
              <a:rPr lang="de-DE" sz="3600" dirty="0"/>
              <a:t>Soziales und Emotionales Lernen</a:t>
            </a:r>
          </a:p>
        </p:txBody>
      </p:sp>
      <p:sp>
        <p:nvSpPr>
          <p:cNvPr id="6" name="Text Box 9">
            <a:extLst>
              <a:ext uri="{FF2B5EF4-FFF2-40B4-BE49-F238E27FC236}">
                <a16:creationId xmlns:a16="http://schemas.microsoft.com/office/drawing/2014/main" id="{1CB5CC6A-880F-43F5-B767-093F933B4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4006" y="1654283"/>
            <a:ext cx="8530562" cy="4081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8" tIns="45715" rIns="91428" bIns="45715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342900" lvl="2" indent="-342900" eaLnBrk="1" hangingPunct="1">
              <a:defRPr/>
            </a:pPr>
            <a:r>
              <a:rPr lang="de-DE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Erkennen der eigenen Emotionen und Werte wie auch der eigenen Stärken und Grenzen </a:t>
            </a:r>
            <a:r>
              <a:rPr lang="de-DE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(Selbstwahrnehmung)</a:t>
            </a:r>
          </a:p>
          <a:p>
            <a:pPr marL="342900" lvl="2" indent="-342900" eaLnBrk="1" hangingPunct="1">
              <a:defRPr/>
            </a:pPr>
            <a:r>
              <a:rPr lang="de-DE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Umgehen mit Emotionen und Verhalten, damit selbst           gesetzte Ziele erreicht werden </a:t>
            </a:r>
            <a:r>
              <a:rPr lang="de-DE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(Selbstorganisation)</a:t>
            </a:r>
          </a:p>
          <a:p>
            <a:pPr marL="342900" lvl="2" indent="-342900" eaLnBrk="1" hangingPunct="1">
              <a:defRPr/>
            </a:pPr>
            <a:r>
              <a:rPr lang="de-DE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Treffen ethischer, konstruktiver Entscheidungen über persönliches und soziales Verhalten </a:t>
            </a:r>
            <a:r>
              <a:rPr lang="de-DE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(Entscheidungsfindung) </a:t>
            </a:r>
          </a:p>
          <a:p>
            <a:pPr marL="342900" lvl="2" indent="-342900" eaLnBrk="1" hangingPunct="1">
              <a:defRPr/>
            </a:pPr>
            <a:r>
              <a:rPr lang="de-DE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Verständnis zum Ausdruck bringen und Empathie für         Andere entwickeln </a:t>
            </a:r>
            <a:r>
              <a:rPr lang="de-DE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(soziales Bewusstsein)</a:t>
            </a:r>
          </a:p>
          <a:p>
            <a:pPr marL="342900" lvl="2" indent="-342900" eaLnBrk="1" hangingPunct="1">
              <a:defRPr/>
            </a:pPr>
            <a:r>
              <a:rPr lang="de-DE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Aufbau positiver Beziehungen, Teamfähigkeit, Konflikt-</a:t>
            </a:r>
            <a:br>
              <a:rPr lang="de-DE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</a:br>
            <a:r>
              <a:rPr lang="de-DE" dirty="0" err="1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fähigkeit</a:t>
            </a:r>
            <a:r>
              <a:rPr lang="de-DE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 </a:t>
            </a:r>
            <a:r>
              <a:rPr lang="de-DE" b="1" dirty="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rPr>
              <a:t>(Beziehungsfähigkeit)</a:t>
            </a:r>
          </a:p>
        </p:txBody>
      </p:sp>
    </p:spTree>
    <p:extLst>
      <p:ext uri="{BB962C8B-B14F-4D97-AF65-F5344CB8AC3E}">
        <p14:creationId xmlns:p14="http://schemas.microsoft.com/office/powerpoint/2010/main" val="3050420251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ions-Quest">
      <a:dk1>
        <a:srgbClr val="0C0C0C"/>
      </a:dk1>
      <a:lt1>
        <a:sysClr val="window" lastClr="FFFFFF"/>
      </a:lt1>
      <a:dk2>
        <a:srgbClr val="00529C"/>
      </a:dk2>
      <a:lt2>
        <a:srgbClr val="FFF3E2"/>
      </a:lt2>
      <a:accent1>
        <a:srgbClr val="EF7C6D"/>
      </a:accent1>
      <a:accent2>
        <a:srgbClr val="43A1CE"/>
      </a:accent2>
      <a:accent3>
        <a:srgbClr val="90C687"/>
      </a:accent3>
      <a:accent4>
        <a:srgbClr val="FDE8E2"/>
      </a:accent4>
      <a:accent5>
        <a:srgbClr val="E1ECF6"/>
      </a:accent5>
      <a:accent6>
        <a:srgbClr val="EBF4E9"/>
      </a:accent6>
      <a:hlink>
        <a:srgbClr val="31859B"/>
      </a:hlink>
      <a:folHlink>
        <a:srgbClr val="E36C09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 marL="0" indent="0">
          <a:buFont typeface="Arial" panose="020B0604020202020204" pitchFamily="34" charset="0"/>
          <a:buNone/>
          <a:defRPr sz="3000" b="1" dirty="0" smtClean="0">
            <a:solidFill>
              <a:srgbClr val="90C687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660</Words>
  <Application>Microsoft Office PowerPoint</Application>
  <PresentationFormat>Bildschirmpräsentation (4:3)</PresentationFormat>
  <Paragraphs>119</Paragraphs>
  <Slides>11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2" baseType="lpstr">
      <vt:lpstr>Larissa</vt:lpstr>
      <vt:lpstr>Lions-Quest</vt:lpstr>
      <vt:lpstr>Was ist Lions-Quest?</vt:lpstr>
      <vt:lpstr>Kernziele von Lions-Quest</vt:lpstr>
      <vt:lpstr>Life Skills Programm</vt:lpstr>
      <vt:lpstr>10 Life Skills nach WHO und UNESCO</vt:lpstr>
      <vt:lpstr>Präventionsprogramm</vt:lpstr>
      <vt:lpstr>Wirkungspotenzial von        Lions-Quest</vt:lpstr>
      <vt:lpstr>Lions-Quest Grundprinzipien</vt:lpstr>
      <vt:lpstr>Soziales und Emotionales Lernen</vt:lpstr>
      <vt:lpstr>PowerPoint-Präsentation</vt:lpstr>
      <vt:lpstr>Schirmherrschaft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Sabine van Recum</dc:creator>
  <cp:lastModifiedBy>Katharina Gösser</cp:lastModifiedBy>
  <cp:revision>374</cp:revision>
  <cp:lastPrinted>2018-09-05T17:27:03Z</cp:lastPrinted>
  <dcterms:created xsi:type="dcterms:W3CDTF">2018-03-09T14:14:41Z</dcterms:created>
  <dcterms:modified xsi:type="dcterms:W3CDTF">2020-08-20T13:12:44Z</dcterms:modified>
</cp:coreProperties>
</file>