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433" r:id="rId2"/>
    <p:sldId id="432" r:id="rId3"/>
    <p:sldId id="429" r:id="rId4"/>
    <p:sldId id="435" r:id="rId5"/>
    <p:sldId id="439" r:id="rId6"/>
    <p:sldId id="440" r:id="rId7"/>
    <p:sldId id="441" r:id="rId8"/>
    <p:sldId id="462" r:id="rId9"/>
    <p:sldId id="454" r:id="rId10"/>
    <p:sldId id="434" r:id="rId11"/>
    <p:sldId id="448" r:id="rId12"/>
    <p:sldId id="464" r:id="rId13"/>
    <p:sldId id="455" r:id="rId14"/>
    <p:sldId id="457" r:id="rId15"/>
    <p:sldId id="458" r:id="rId16"/>
    <p:sldId id="459" r:id="rId17"/>
    <p:sldId id="466" r:id="rId18"/>
    <p:sldId id="423" r:id="rId19"/>
    <p:sldId id="424" r:id="rId20"/>
    <p:sldId id="461" r:id="rId21"/>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AB00"/>
    <a:srgbClr val="BD1120"/>
    <a:srgbClr val="CB2828"/>
    <a:srgbClr val="A09F9E"/>
    <a:srgbClr val="F34F4F"/>
    <a:srgbClr val="009900"/>
    <a:srgbClr val="0080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gitternetz">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1" autoAdjust="0"/>
    <p:restoredTop sz="90931" autoAdjust="0"/>
  </p:normalViewPr>
  <p:slideViewPr>
    <p:cSldViewPr>
      <p:cViewPr varScale="1">
        <p:scale>
          <a:sx n="71" d="100"/>
          <a:sy n="71" d="100"/>
        </p:scale>
        <p:origin x="1718" y="58"/>
      </p:cViewPr>
      <p:guideLst>
        <p:guide orient="horz" pos="2160"/>
        <p:guide pos="2880"/>
      </p:guideLst>
    </p:cSldViewPr>
  </p:slideViewPr>
  <p:outlineViewPr>
    <p:cViewPr>
      <p:scale>
        <a:sx n="33" d="100"/>
        <a:sy n="33" d="100"/>
      </p:scale>
      <p:origin x="0" y="55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3D8252-2BE8-4EC3-BFE1-74843606FE5C}" type="doc">
      <dgm:prSet loTypeId="urn:microsoft.com/office/officeart/2005/8/layout/list1" loCatId="list" qsTypeId="urn:microsoft.com/office/officeart/2005/8/quickstyle/simple4" qsCatId="simple" csTypeId="urn:microsoft.com/office/officeart/2005/8/colors/accent3_2" csCatId="accent3"/>
      <dgm:spPr/>
      <dgm:t>
        <a:bodyPr/>
        <a:lstStyle/>
        <a:p>
          <a:endParaRPr lang="en-US"/>
        </a:p>
      </dgm:t>
    </dgm:pt>
    <dgm:pt modelId="{D8010863-B405-439E-94A1-5A8845640629}">
      <dgm:prSet/>
      <dgm:spPr/>
      <dgm:t>
        <a:bodyPr/>
        <a:lstStyle/>
        <a:p>
          <a:r>
            <a:rPr lang="de-DE"/>
            <a:t>Verbindlich</a:t>
          </a:r>
          <a:endParaRPr lang="en-US"/>
        </a:p>
      </dgm:t>
    </dgm:pt>
    <dgm:pt modelId="{5E5C07AA-7055-470A-ADEA-B22F85D7FE5E}" type="parTrans" cxnId="{6D07DA38-B194-4755-9FB1-AEF4B8911A71}">
      <dgm:prSet/>
      <dgm:spPr/>
      <dgm:t>
        <a:bodyPr/>
        <a:lstStyle/>
        <a:p>
          <a:endParaRPr lang="en-US"/>
        </a:p>
      </dgm:t>
    </dgm:pt>
    <dgm:pt modelId="{E9D1D318-F524-4245-A54B-09FA06118830}" type="sibTrans" cxnId="{6D07DA38-B194-4755-9FB1-AEF4B8911A71}">
      <dgm:prSet/>
      <dgm:spPr/>
      <dgm:t>
        <a:bodyPr/>
        <a:lstStyle/>
        <a:p>
          <a:endParaRPr lang="en-US"/>
        </a:p>
      </dgm:t>
    </dgm:pt>
    <dgm:pt modelId="{9A0323D6-0844-4EBB-9C75-8447B3F1E8AB}">
      <dgm:prSet/>
      <dgm:spPr/>
      <dgm:t>
        <a:bodyPr/>
        <a:lstStyle/>
        <a:p>
          <a:r>
            <a:rPr lang="de-DE"/>
            <a:t>Frei kombinierbare Kurse</a:t>
          </a:r>
          <a:endParaRPr lang="en-US"/>
        </a:p>
      </dgm:t>
    </dgm:pt>
    <dgm:pt modelId="{8C5AFB31-42E4-477F-8457-F0E9EB7AD6AD}" type="parTrans" cxnId="{EA2BFBE4-41E5-40DE-8E25-C848B5304BCB}">
      <dgm:prSet/>
      <dgm:spPr/>
      <dgm:t>
        <a:bodyPr/>
        <a:lstStyle/>
        <a:p>
          <a:endParaRPr lang="en-US"/>
        </a:p>
      </dgm:t>
    </dgm:pt>
    <dgm:pt modelId="{9BA29102-EA4C-4B9B-9C6E-A4400F52B26C}" type="sibTrans" cxnId="{EA2BFBE4-41E5-40DE-8E25-C848B5304BCB}">
      <dgm:prSet/>
      <dgm:spPr/>
      <dgm:t>
        <a:bodyPr/>
        <a:lstStyle/>
        <a:p>
          <a:endParaRPr lang="en-US"/>
        </a:p>
      </dgm:t>
    </dgm:pt>
    <dgm:pt modelId="{F747E29E-E3D8-43AE-A1C1-7DF674CA2266}">
      <dgm:prSet/>
      <dgm:spPr/>
      <dgm:t>
        <a:bodyPr/>
        <a:lstStyle/>
        <a:p>
          <a:r>
            <a:rPr lang="de-DE"/>
            <a:t>Keine Wahl der Lehrkräfte</a:t>
          </a:r>
          <a:endParaRPr lang="en-US"/>
        </a:p>
      </dgm:t>
    </dgm:pt>
    <dgm:pt modelId="{E91DDA28-3027-4ECC-8A0C-0CF8B7182BCF}" type="parTrans" cxnId="{1B1FCD13-90C9-47C6-8C3A-A1F92FAA16F5}">
      <dgm:prSet/>
      <dgm:spPr/>
      <dgm:t>
        <a:bodyPr/>
        <a:lstStyle/>
        <a:p>
          <a:endParaRPr lang="en-US"/>
        </a:p>
      </dgm:t>
    </dgm:pt>
    <dgm:pt modelId="{32BD85A7-587D-40F7-9FAF-F7560F74D50B}" type="sibTrans" cxnId="{1B1FCD13-90C9-47C6-8C3A-A1F92FAA16F5}">
      <dgm:prSet/>
      <dgm:spPr/>
      <dgm:t>
        <a:bodyPr/>
        <a:lstStyle/>
        <a:p>
          <a:endParaRPr lang="en-US"/>
        </a:p>
      </dgm:t>
    </dgm:pt>
    <dgm:pt modelId="{0F92AA2B-232F-4EE0-9272-85A32A83D6B0}">
      <dgm:prSet/>
      <dgm:spPr/>
      <dgm:t>
        <a:bodyPr/>
        <a:lstStyle/>
        <a:p>
          <a:r>
            <a:rPr lang="de-DE"/>
            <a:t>Keine Wahl des Tutorkurses</a:t>
          </a:r>
          <a:endParaRPr lang="en-US"/>
        </a:p>
      </dgm:t>
    </dgm:pt>
    <dgm:pt modelId="{A800792B-9984-4EA8-9C1C-985E64DCFA88}" type="parTrans" cxnId="{AA8210AB-3CE4-4633-9A72-C985A8B60A5B}">
      <dgm:prSet/>
      <dgm:spPr/>
      <dgm:t>
        <a:bodyPr/>
        <a:lstStyle/>
        <a:p>
          <a:endParaRPr lang="en-US"/>
        </a:p>
      </dgm:t>
    </dgm:pt>
    <dgm:pt modelId="{9F4DB78D-90DF-48E6-BED1-206B98E826D7}" type="sibTrans" cxnId="{AA8210AB-3CE4-4633-9A72-C985A8B60A5B}">
      <dgm:prSet/>
      <dgm:spPr/>
      <dgm:t>
        <a:bodyPr/>
        <a:lstStyle/>
        <a:p>
          <a:endParaRPr lang="en-US"/>
        </a:p>
      </dgm:t>
    </dgm:pt>
    <dgm:pt modelId="{6776975B-2100-4E4F-AC0F-AC764A169582}" type="pres">
      <dgm:prSet presAssocID="{3C3D8252-2BE8-4EC3-BFE1-74843606FE5C}" presName="linear" presStyleCnt="0">
        <dgm:presLayoutVars>
          <dgm:dir/>
          <dgm:animLvl val="lvl"/>
          <dgm:resizeHandles val="exact"/>
        </dgm:presLayoutVars>
      </dgm:prSet>
      <dgm:spPr/>
    </dgm:pt>
    <dgm:pt modelId="{33054220-D79C-474B-954A-4842F7F3B550}" type="pres">
      <dgm:prSet presAssocID="{D8010863-B405-439E-94A1-5A8845640629}" presName="parentLin" presStyleCnt="0"/>
      <dgm:spPr/>
    </dgm:pt>
    <dgm:pt modelId="{2BDC5A57-2967-4FAB-A951-0F48158A98A9}" type="pres">
      <dgm:prSet presAssocID="{D8010863-B405-439E-94A1-5A8845640629}" presName="parentLeftMargin" presStyleLbl="node1" presStyleIdx="0" presStyleCnt="4"/>
      <dgm:spPr/>
    </dgm:pt>
    <dgm:pt modelId="{783F15DC-C3E7-4DF3-B260-44B80EA2BD23}" type="pres">
      <dgm:prSet presAssocID="{D8010863-B405-439E-94A1-5A8845640629}" presName="parentText" presStyleLbl="node1" presStyleIdx="0" presStyleCnt="4">
        <dgm:presLayoutVars>
          <dgm:chMax val="0"/>
          <dgm:bulletEnabled val="1"/>
        </dgm:presLayoutVars>
      </dgm:prSet>
      <dgm:spPr/>
    </dgm:pt>
    <dgm:pt modelId="{5AF37D3C-F4DC-405F-B6F8-B08ABB890ADE}" type="pres">
      <dgm:prSet presAssocID="{D8010863-B405-439E-94A1-5A8845640629}" presName="negativeSpace" presStyleCnt="0"/>
      <dgm:spPr/>
    </dgm:pt>
    <dgm:pt modelId="{CDDAFDEB-FACE-4D21-BFD9-CCF646BC46C8}" type="pres">
      <dgm:prSet presAssocID="{D8010863-B405-439E-94A1-5A8845640629}" presName="childText" presStyleLbl="conFgAcc1" presStyleIdx="0" presStyleCnt="4">
        <dgm:presLayoutVars>
          <dgm:bulletEnabled val="1"/>
        </dgm:presLayoutVars>
      </dgm:prSet>
      <dgm:spPr/>
    </dgm:pt>
    <dgm:pt modelId="{C116EDC5-2B97-467E-A327-4FB18C0AC5A2}" type="pres">
      <dgm:prSet presAssocID="{E9D1D318-F524-4245-A54B-09FA06118830}" presName="spaceBetweenRectangles" presStyleCnt="0"/>
      <dgm:spPr/>
    </dgm:pt>
    <dgm:pt modelId="{C8901719-2D4B-4584-BA9B-F564F2C0D936}" type="pres">
      <dgm:prSet presAssocID="{9A0323D6-0844-4EBB-9C75-8447B3F1E8AB}" presName="parentLin" presStyleCnt="0"/>
      <dgm:spPr/>
    </dgm:pt>
    <dgm:pt modelId="{CB56ECDB-C2B6-422F-BD50-648007012285}" type="pres">
      <dgm:prSet presAssocID="{9A0323D6-0844-4EBB-9C75-8447B3F1E8AB}" presName="parentLeftMargin" presStyleLbl="node1" presStyleIdx="0" presStyleCnt="4"/>
      <dgm:spPr/>
    </dgm:pt>
    <dgm:pt modelId="{058989A6-75D1-4A82-B139-2A94EB2422FA}" type="pres">
      <dgm:prSet presAssocID="{9A0323D6-0844-4EBB-9C75-8447B3F1E8AB}" presName="parentText" presStyleLbl="node1" presStyleIdx="1" presStyleCnt="4">
        <dgm:presLayoutVars>
          <dgm:chMax val="0"/>
          <dgm:bulletEnabled val="1"/>
        </dgm:presLayoutVars>
      </dgm:prSet>
      <dgm:spPr/>
    </dgm:pt>
    <dgm:pt modelId="{4F05B7FA-93B4-4F53-9204-DF2279B6B90F}" type="pres">
      <dgm:prSet presAssocID="{9A0323D6-0844-4EBB-9C75-8447B3F1E8AB}" presName="negativeSpace" presStyleCnt="0"/>
      <dgm:spPr/>
    </dgm:pt>
    <dgm:pt modelId="{8A2EF86B-D2CF-48F1-A280-20D3BCD07E1C}" type="pres">
      <dgm:prSet presAssocID="{9A0323D6-0844-4EBB-9C75-8447B3F1E8AB}" presName="childText" presStyleLbl="conFgAcc1" presStyleIdx="1" presStyleCnt="4">
        <dgm:presLayoutVars>
          <dgm:bulletEnabled val="1"/>
        </dgm:presLayoutVars>
      </dgm:prSet>
      <dgm:spPr/>
    </dgm:pt>
    <dgm:pt modelId="{4DB3EB77-58EF-44F4-9636-525F62D8571F}" type="pres">
      <dgm:prSet presAssocID="{9BA29102-EA4C-4B9B-9C6E-A4400F52B26C}" presName="spaceBetweenRectangles" presStyleCnt="0"/>
      <dgm:spPr/>
    </dgm:pt>
    <dgm:pt modelId="{F5A6DE93-740C-47C6-BE63-82A67878D822}" type="pres">
      <dgm:prSet presAssocID="{F747E29E-E3D8-43AE-A1C1-7DF674CA2266}" presName="parentLin" presStyleCnt="0"/>
      <dgm:spPr/>
    </dgm:pt>
    <dgm:pt modelId="{9F50F0DD-A345-463D-B107-1275CBF906DA}" type="pres">
      <dgm:prSet presAssocID="{F747E29E-E3D8-43AE-A1C1-7DF674CA2266}" presName="parentLeftMargin" presStyleLbl="node1" presStyleIdx="1" presStyleCnt="4"/>
      <dgm:spPr/>
    </dgm:pt>
    <dgm:pt modelId="{0B6CAD90-16F6-4744-A752-8A1301F53F8F}" type="pres">
      <dgm:prSet presAssocID="{F747E29E-E3D8-43AE-A1C1-7DF674CA2266}" presName="parentText" presStyleLbl="node1" presStyleIdx="2" presStyleCnt="4">
        <dgm:presLayoutVars>
          <dgm:chMax val="0"/>
          <dgm:bulletEnabled val="1"/>
        </dgm:presLayoutVars>
      </dgm:prSet>
      <dgm:spPr/>
    </dgm:pt>
    <dgm:pt modelId="{438DDCB7-90DF-40CA-BAD9-AA87E077B889}" type="pres">
      <dgm:prSet presAssocID="{F747E29E-E3D8-43AE-A1C1-7DF674CA2266}" presName="negativeSpace" presStyleCnt="0"/>
      <dgm:spPr/>
    </dgm:pt>
    <dgm:pt modelId="{3F7757B7-8C27-4448-9BD2-74103AB5ABB0}" type="pres">
      <dgm:prSet presAssocID="{F747E29E-E3D8-43AE-A1C1-7DF674CA2266}" presName="childText" presStyleLbl="conFgAcc1" presStyleIdx="2" presStyleCnt="4">
        <dgm:presLayoutVars>
          <dgm:bulletEnabled val="1"/>
        </dgm:presLayoutVars>
      </dgm:prSet>
      <dgm:spPr/>
    </dgm:pt>
    <dgm:pt modelId="{7BF41E0E-4244-4DF1-80E8-1945D3E3BA54}" type="pres">
      <dgm:prSet presAssocID="{32BD85A7-587D-40F7-9FAF-F7560F74D50B}" presName="spaceBetweenRectangles" presStyleCnt="0"/>
      <dgm:spPr/>
    </dgm:pt>
    <dgm:pt modelId="{0964AF61-E9F4-4F2E-853A-37E428C98E48}" type="pres">
      <dgm:prSet presAssocID="{0F92AA2B-232F-4EE0-9272-85A32A83D6B0}" presName="parentLin" presStyleCnt="0"/>
      <dgm:spPr/>
    </dgm:pt>
    <dgm:pt modelId="{C525880D-3A83-4111-BC45-84936A9289D1}" type="pres">
      <dgm:prSet presAssocID="{0F92AA2B-232F-4EE0-9272-85A32A83D6B0}" presName="parentLeftMargin" presStyleLbl="node1" presStyleIdx="2" presStyleCnt="4"/>
      <dgm:spPr/>
    </dgm:pt>
    <dgm:pt modelId="{0EFFE55D-D890-4197-8469-8543ACAEC5D3}" type="pres">
      <dgm:prSet presAssocID="{0F92AA2B-232F-4EE0-9272-85A32A83D6B0}" presName="parentText" presStyleLbl="node1" presStyleIdx="3" presStyleCnt="4">
        <dgm:presLayoutVars>
          <dgm:chMax val="0"/>
          <dgm:bulletEnabled val="1"/>
        </dgm:presLayoutVars>
      </dgm:prSet>
      <dgm:spPr/>
    </dgm:pt>
    <dgm:pt modelId="{FEF4C14A-C958-43DF-A83C-FBE4895F5858}" type="pres">
      <dgm:prSet presAssocID="{0F92AA2B-232F-4EE0-9272-85A32A83D6B0}" presName="negativeSpace" presStyleCnt="0"/>
      <dgm:spPr/>
    </dgm:pt>
    <dgm:pt modelId="{71EBDAD6-08BA-4BE6-AD6A-760F363DB253}" type="pres">
      <dgm:prSet presAssocID="{0F92AA2B-232F-4EE0-9272-85A32A83D6B0}" presName="childText" presStyleLbl="conFgAcc1" presStyleIdx="3" presStyleCnt="4">
        <dgm:presLayoutVars>
          <dgm:bulletEnabled val="1"/>
        </dgm:presLayoutVars>
      </dgm:prSet>
      <dgm:spPr/>
    </dgm:pt>
  </dgm:ptLst>
  <dgm:cxnLst>
    <dgm:cxn modelId="{1B1FCD13-90C9-47C6-8C3A-A1F92FAA16F5}" srcId="{3C3D8252-2BE8-4EC3-BFE1-74843606FE5C}" destId="{F747E29E-E3D8-43AE-A1C1-7DF674CA2266}" srcOrd="2" destOrd="0" parTransId="{E91DDA28-3027-4ECC-8A0C-0CF8B7182BCF}" sibTransId="{32BD85A7-587D-40F7-9FAF-F7560F74D50B}"/>
    <dgm:cxn modelId="{CAE86E14-9106-43FB-A572-383CB81515F9}" type="presOf" srcId="{F747E29E-E3D8-43AE-A1C1-7DF674CA2266}" destId="{0B6CAD90-16F6-4744-A752-8A1301F53F8F}" srcOrd="1" destOrd="0" presId="urn:microsoft.com/office/officeart/2005/8/layout/list1"/>
    <dgm:cxn modelId="{652C9032-6B52-4103-BFF7-167927EA49F7}" type="presOf" srcId="{9A0323D6-0844-4EBB-9C75-8447B3F1E8AB}" destId="{CB56ECDB-C2B6-422F-BD50-648007012285}" srcOrd="0" destOrd="0" presId="urn:microsoft.com/office/officeart/2005/8/layout/list1"/>
    <dgm:cxn modelId="{6D07DA38-B194-4755-9FB1-AEF4B8911A71}" srcId="{3C3D8252-2BE8-4EC3-BFE1-74843606FE5C}" destId="{D8010863-B405-439E-94A1-5A8845640629}" srcOrd="0" destOrd="0" parTransId="{5E5C07AA-7055-470A-ADEA-B22F85D7FE5E}" sibTransId="{E9D1D318-F524-4245-A54B-09FA06118830}"/>
    <dgm:cxn modelId="{14B6C048-0038-4731-9B56-F7A1DA3FADBD}" type="presOf" srcId="{3C3D8252-2BE8-4EC3-BFE1-74843606FE5C}" destId="{6776975B-2100-4E4F-AC0F-AC764A169582}" srcOrd="0" destOrd="0" presId="urn:microsoft.com/office/officeart/2005/8/layout/list1"/>
    <dgm:cxn modelId="{C2A6B854-83B6-4287-B66D-0FBB6DB7D275}" type="presOf" srcId="{D8010863-B405-439E-94A1-5A8845640629}" destId="{783F15DC-C3E7-4DF3-B260-44B80EA2BD23}" srcOrd="1" destOrd="0" presId="urn:microsoft.com/office/officeart/2005/8/layout/list1"/>
    <dgm:cxn modelId="{928FCA96-BB35-4D9B-ADE4-433CA46EEAFA}" type="presOf" srcId="{D8010863-B405-439E-94A1-5A8845640629}" destId="{2BDC5A57-2967-4FAB-A951-0F48158A98A9}" srcOrd="0" destOrd="0" presId="urn:microsoft.com/office/officeart/2005/8/layout/list1"/>
    <dgm:cxn modelId="{B8E5D19B-4EEA-40B8-9AFA-EF430B31EC56}" type="presOf" srcId="{0F92AA2B-232F-4EE0-9272-85A32A83D6B0}" destId="{C525880D-3A83-4111-BC45-84936A9289D1}" srcOrd="0" destOrd="0" presId="urn:microsoft.com/office/officeart/2005/8/layout/list1"/>
    <dgm:cxn modelId="{AA8210AB-3CE4-4633-9A72-C985A8B60A5B}" srcId="{3C3D8252-2BE8-4EC3-BFE1-74843606FE5C}" destId="{0F92AA2B-232F-4EE0-9272-85A32A83D6B0}" srcOrd="3" destOrd="0" parTransId="{A800792B-9984-4EA8-9C1C-985E64DCFA88}" sibTransId="{9F4DB78D-90DF-48E6-BED1-206B98E826D7}"/>
    <dgm:cxn modelId="{8D9BE7E4-FDA3-4C39-B32D-96FFED77BA97}" type="presOf" srcId="{0F92AA2B-232F-4EE0-9272-85A32A83D6B0}" destId="{0EFFE55D-D890-4197-8469-8543ACAEC5D3}" srcOrd="1" destOrd="0" presId="urn:microsoft.com/office/officeart/2005/8/layout/list1"/>
    <dgm:cxn modelId="{EA2BFBE4-41E5-40DE-8E25-C848B5304BCB}" srcId="{3C3D8252-2BE8-4EC3-BFE1-74843606FE5C}" destId="{9A0323D6-0844-4EBB-9C75-8447B3F1E8AB}" srcOrd="1" destOrd="0" parTransId="{8C5AFB31-42E4-477F-8457-F0E9EB7AD6AD}" sibTransId="{9BA29102-EA4C-4B9B-9C6E-A4400F52B26C}"/>
    <dgm:cxn modelId="{95E46CE8-00AA-4DE5-AAA5-2788C22E2D3B}" type="presOf" srcId="{9A0323D6-0844-4EBB-9C75-8447B3F1E8AB}" destId="{058989A6-75D1-4A82-B139-2A94EB2422FA}" srcOrd="1" destOrd="0" presId="urn:microsoft.com/office/officeart/2005/8/layout/list1"/>
    <dgm:cxn modelId="{8EFDE0E9-26CE-4D9A-AB8F-C26AC59637FC}" type="presOf" srcId="{F747E29E-E3D8-43AE-A1C1-7DF674CA2266}" destId="{9F50F0DD-A345-463D-B107-1275CBF906DA}" srcOrd="0" destOrd="0" presId="urn:microsoft.com/office/officeart/2005/8/layout/list1"/>
    <dgm:cxn modelId="{CF1150CA-50C1-420D-BD19-839BBF8A54F0}" type="presParOf" srcId="{6776975B-2100-4E4F-AC0F-AC764A169582}" destId="{33054220-D79C-474B-954A-4842F7F3B550}" srcOrd="0" destOrd="0" presId="urn:microsoft.com/office/officeart/2005/8/layout/list1"/>
    <dgm:cxn modelId="{0514D522-3F28-40F3-A02D-3A6592066FEF}" type="presParOf" srcId="{33054220-D79C-474B-954A-4842F7F3B550}" destId="{2BDC5A57-2967-4FAB-A951-0F48158A98A9}" srcOrd="0" destOrd="0" presId="urn:microsoft.com/office/officeart/2005/8/layout/list1"/>
    <dgm:cxn modelId="{2F36C933-2826-4C47-8683-6B989C061273}" type="presParOf" srcId="{33054220-D79C-474B-954A-4842F7F3B550}" destId="{783F15DC-C3E7-4DF3-B260-44B80EA2BD23}" srcOrd="1" destOrd="0" presId="urn:microsoft.com/office/officeart/2005/8/layout/list1"/>
    <dgm:cxn modelId="{C7623B4F-CD03-4218-B84E-CFC02349F817}" type="presParOf" srcId="{6776975B-2100-4E4F-AC0F-AC764A169582}" destId="{5AF37D3C-F4DC-405F-B6F8-B08ABB890ADE}" srcOrd="1" destOrd="0" presId="urn:microsoft.com/office/officeart/2005/8/layout/list1"/>
    <dgm:cxn modelId="{BB26D294-FD8A-4366-8FD6-F742DF341004}" type="presParOf" srcId="{6776975B-2100-4E4F-AC0F-AC764A169582}" destId="{CDDAFDEB-FACE-4D21-BFD9-CCF646BC46C8}" srcOrd="2" destOrd="0" presId="urn:microsoft.com/office/officeart/2005/8/layout/list1"/>
    <dgm:cxn modelId="{36AEBA23-FB0A-4E04-A211-4EBE23A6A3C6}" type="presParOf" srcId="{6776975B-2100-4E4F-AC0F-AC764A169582}" destId="{C116EDC5-2B97-467E-A327-4FB18C0AC5A2}" srcOrd="3" destOrd="0" presId="urn:microsoft.com/office/officeart/2005/8/layout/list1"/>
    <dgm:cxn modelId="{EB6FC635-7882-42D9-8323-FB5042DB9A5B}" type="presParOf" srcId="{6776975B-2100-4E4F-AC0F-AC764A169582}" destId="{C8901719-2D4B-4584-BA9B-F564F2C0D936}" srcOrd="4" destOrd="0" presId="urn:microsoft.com/office/officeart/2005/8/layout/list1"/>
    <dgm:cxn modelId="{F1B38BE0-8054-47E9-A8D8-70F64D826F6C}" type="presParOf" srcId="{C8901719-2D4B-4584-BA9B-F564F2C0D936}" destId="{CB56ECDB-C2B6-422F-BD50-648007012285}" srcOrd="0" destOrd="0" presId="urn:microsoft.com/office/officeart/2005/8/layout/list1"/>
    <dgm:cxn modelId="{6BC28247-761A-43F0-A79D-1E6B08B797C2}" type="presParOf" srcId="{C8901719-2D4B-4584-BA9B-F564F2C0D936}" destId="{058989A6-75D1-4A82-B139-2A94EB2422FA}" srcOrd="1" destOrd="0" presId="urn:microsoft.com/office/officeart/2005/8/layout/list1"/>
    <dgm:cxn modelId="{5A4EF404-9EB9-40EB-BD5B-5811CF8939A1}" type="presParOf" srcId="{6776975B-2100-4E4F-AC0F-AC764A169582}" destId="{4F05B7FA-93B4-4F53-9204-DF2279B6B90F}" srcOrd="5" destOrd="0" presId="urn:microsoft.com/office/officeart/2005/8/layout/list1"/>
    <dgm:cxn modelId="{31AF93E7-DAEF-4226-814F-D4068D9BA294}" type="presParOf" srcId="{6776975B-2100-4E4F-AC0F-AC764A169582}" destId="{8A2EF86B-D2CF-48F1-A280-20D3BCD07E1C}" srcOrd="6" destOrd="0" presId="urn:microsoft.com/office/officeart/2005/8/layout/list1"/>
    <dgm:cxn modelId="{D7537B30-482A-448B-B641-F446588A17C8}" type="presParOf" srcId="{6776975B-2100-4E4F-AC0F-AC764A169582}" destId="{4DB3EB77-58EF-44F4-9636-525F62D8571F}" srcOrd="7" destOrd="0" presId="urn:microsoft.com/office/officeart/2005/8/layout/list1"/>
    <dgm:cxn modelId="{4820104E-BA8B-4F78-947F-62453A72A194}" type="presParOf" srcId="{6776975B-2100-4E4F-AC0F-AC764A169582}" destId="{F5A6DE93-740C-47C6-BE63-82A67878D822}" srcOrd="8" destOrd="0" presId="urn:microsoft.com/office/officeart/2005/8/layout/list1"/>
    <dgm:cxn modelId="{0156E855-EEA8-47DD-98DF-2B93FD7FB1D6}" type="presParOf" srcId="{F5A6DE93-740C-47C6-BE63-82A67878D822}" destId="{9F50F0DD-A345-463D-B107-1275CBF906DA}" srcOrd="0" destOrd="0" presId="urn:microsoft.com/office/officeart/2005/8/layout/list1"/>
    <dgm:cxn modelId="{6C2B07AD-291A-4222-9793-E055A5A3FE0F}" type="presParOf" srcId="{F5A6DE93-740C-47C6-BE63-82A67878D822}" destId="{0B6CAD90-16F6-4744-A752-8A1301F53F8F}" srcOrd="1" destOrd="0" presId="urn:microsoft.com/office/officeart/2005/8/layout/list1"/>
    <dgm:cxn modelId="{76494063-1443-4F1B-B58B-31A9A816E7EB}" type="presParOf" srcId="{6776975B-2100-4E4F-AC0F-AC764A169582}" destId="{438DDCB7-90DF-40CA-BAD9-AA87E077B889}" srcOrd="9" destOrd="0" presId="urn:microsoft.com/office/officeart/2005/8/layout/list1"/>
    <dgm:cxn modelId="{69EDE36B-96AF-4DE3-BDE9-D4993B8C7A5E}" type="presParOf" srcId="{6776975B-2100-4E4F-AC0F-AC764A169582}" destId="{3F7757B7-8C27-4448-9BD2-74103AB5ABB0}" srcOrd="10" destOrd="0" presId="urn:microsoft.com/office/officeart/2005/8/layout/list1"/>
    <dgm:cxn modelId="{7E006E0D-69DC-41A7-940C-40925BCB8183}" type="presParOf" srcId="{6776975B-2100-4E4F-AC0F-AC764A169582}" destId="{7BF41E0E-4244-4DF1-80E8-1945D3E3BA54}" srcOrd="11" destOrd="0" presId="urn:microsoft.com/office/officeart/2005/8/layout/list1"/>
    <dgm:cxn modelId="{0F0DD618-2455-4168-9B0C-991EA828326D}" type="presParOf" srcId="{6776975B-2100-4E4F-AC0F-AC764A169582}" destId="{0964AF61-E9F4-4F2E-853A-37E428C98E48}" srcOrd="12" destOrd="0" presId="urn:microsoft.com/office/officeart/2005/8/layout/list1"/>
    <dgm:cxn modelId="{3CE48280-667E-449E-A3B5-F075C84C2BE1}" type="presParOf" srcId="{0964AF61-E9F4-4F2E-853A-37E428C98E48}" destId="{C525880D-3A83-4111-BC45-84936A9289D1}" srcOrd="0" destOrd="0" presId="urn:microsoft.com/office/officeart/2005/8/layout/list1"/>
    <dgm:cxn modelId="{59F7B198-C679-4905-BC6B-7962AAEF0255}" type="presParOf" srcId="{0964AF61-E9F4-4F2E-853A-37E428C98E48}" destId="{0EFFE55D-D890-4197-8469-8543ACAEC5D3}" srcOrd="1" destOrd="0" presId="urn:microsoft.com/office/officeart/2005/8/layout/list1"/>
    <dgm:cxn modelId="{71A8A59F-29C8-4BEA-9474-D9F942A14CE3}" type="presParOf" srcId="{6776975B-2100-4E4F-AC0F-AC764A169582}" destId="{FEF4C14A-C958-43DF-A83C-FBE4895F5858}" srcOrd="13" destOrd="0" presId="urn:microsoft.com/office/officeart/2005/8/layout/list1"/>
    <dgm:cxn modelId="{66E8C93D-C379-4130-9764-5D6D0EB5F2DE}" type="presParOf" srcId="{6776975B-2100-4E4F-AC0F-AC764A169582}" destId="{71EBDAD6-08BA-4BE6-AD6A-760F363DB253}"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DAFDEB-FACE-4D21-BFD9-CCF646BC46C8}">
      <dsp:nvSpPr>
        <dsp:cNvPr id="0" name=""/>
        <dsp:cNvSpPr/>
      </dsp:nvSpPr>
      <dsp:spPr>
        <a:xfrm>
          <a:off x="0" y="431481"/>
          <a:ext cx="8229600" cy="6300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83F15DC-C3E7-4DF3-B260-44B80EA2BD23}">
      <dsp:nvSpPr>
        <dsp:cNvPr id="0" name=""/>
        <dsp:cNvSpPr/>
      </dsp:nvSpPr>
      <dsp:spPr>
        <a:xfrm>
          <a:off x="411480" y="62481"/>
          <a:ext cx="5760720" cy="738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111250">
            <a:lnSpc>
              <a:spcPct val="90000"/>
            </a:lnSpc>
            <a:spcBef>
              <a:spcPct val="0"/>
            </a:spcBef>
            <a:spcAft>
              <a:spcPct val="35000"/>
            </a:spcAft>
            <a:buNone/>
          </a:pPr>
          <a:r>
            <a:rPr lang="de-DE" sz="2500" kern="1200"/>
            <a:t>Verbindlich</a:t>
          </a:r>
          <a:endParaRPr lang="en-US" sz="2500" kern="1200"/>
        </a:p>
      </dsp:txBody>
      <dsp:txXfrm>
        <a:off x="447506" y="98507"/>
        <a:ext cx="5688668" cy="665948"/>
      </dsp:txXfrm>
    </dsp:sp>
    <dsp:sp modelId="{8A2EF86B-D2CF-48F1-A280-20D3BCD07E1C}">
      <dsp:nvSpPr>
        <dsp:cNvPr id="0" name=""/>
        <dsp:cNvSpPr/>
      </dsp:nvSpPr>
      <dsp:spPr>
        <a:xfrm>
          <a:off x="0" y="1565481"/>
          <a:ext cx="8229600" cy="6300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58989A6-75D1-4A82-B139-2A94EB2422FA}">
      <dsp:nvSpPr>
        <dsp:cNvPr id="0" name=""/>
        <dsp:cNvSpPr/>
      </dsp:nvSpPr>
      <dsp:spPr>
        <a:xfrm>
          <a:off x="411480" y="1196481"/>
          <a:ext cx="5760720" cy="738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111250">
            <a:lnSpc>
              <a:spcPct val="90000"/>
            </a:lnSpc>
            <a:spcBef>
              <a:spcPct val="0"/>
            </a:spcBef>
            <a:spcAft>
              <a:spcPct val="35000"/>
            </a:spcAft>
            <a:buNone/>
          </a:pPr>
          <a:r>
            <a:rPr lang="de-DE" sz="2500" kern="1200"/>
            <a:t>Frei kombinierbare Kurse</a:t>
          </a:r>
          <a:endParaRPr lang="en-US" sz="2500" kern="1200"/>
        </a:p>
      </dsp:txBody>
      <dsp:txXfrm>
        <a:off x="447506" y="1232507"/>
        <a:ext cx="5688668" cy="665948"/>
      </dsp:txXfrm>
    </dsp:sp>
    <dsp:sp modelId="{3F7757B7-8C27-4448-9BD2-74103AB5ABB0}">
      <dsp:nvSpPr>
        <dsp:cNvPr id="0" name=""/>
        <dsp:cNvSpPr/>
      </dsp:nvSpPr>
      <dsp:spPr>
        <a:xfrm>
          <a:off x="0" y="2699481"/>
          <a:ext cx="8229600" cy="6300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B6CAD90-16F6-4744-A752-8A1301F53F8F}">
      <dsp:nvSpPr>
        <dsp:cNvPr id="0" name=""/>
        <dsp:cNvSpPr/>
      </dsp:nvSpPr>
      <dsp:spPr>
        <a:xfrm>
          <a:off x="411480" y="2330481"/>
          <a:ext cx="5760720" cy="738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111250">
            <a:lnSpc>
              <a:spcPct val="90000"/>
            </a:lnSpc>
            <a:spcBef>
              <a:spcPct val="0"/>
            </a:spcBef>
            <a:spcAft>
              <a:spcPct val="35000"/>
            </a:spcAft>
            <a:buNone/>
          </a:pPr>
          <a:r>
            <a:rPr lang="de-DE" sz="2500" kern="1200"/>
            <a:t>Keine Wahl der Lehrkräfte</a:t>
          </a:r>
          <a:endParaRPr lang="en-US" sz="2500" kern="1200"/>
        </a:p>
      </dsp:txBody>
      <dsp:txXfrm>
        <a:off x="447506" y="2366507"/>
        <a:ext cx="5688668" cy="665948"/>
      </dsp:txXfrm>
    </dsp:sp>
    <dsp:sp modelId="{71EBDAD6-08BA-4BE6-AD6A-760F363DB253}">
      <dsp:nvSpPr>
        <dsp:cNvPr id="0" name=""/>
        <dsp:cNvSpPr/>
      </dsp:nvSpPr>
      <dsp:spPr>
        <a:xfrm>
          <a:off x="0" y="3833481"/>
          <a:ext cx="8229600" cy="6300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EFFE55D-D890-4197-8469-8543ACAEC5D3}">
      <dsp:nvSpPr>
        <dsp:cNvPr id="0" name=""/>
        <dsp:cNvSpPr/>
      </dsp:nvSpPr>
      <dsp:spPr>
        <a:xfrm>
          <a:off x="411480" y="3464481"/>
          <a:ext cx="5760720" cy="738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marL="0" lvl="0" indent="0" algn="l" defTabSz="1111250">
            <a:lnSpc>
              <a:spcPct val="90000"/>
            </a:lnSpc>
            <a:spcBef>
              <a:spcPct val="0"/>
            </a:spcBef>
            <a:spcAft>
              <a:spcPct val="35000"/>
            </a:spcAft>
            <a:buNone/>
          </a:pPr>
          <a:r>
            <a:rPr lang="de-DE" sz="2500" kern="1200"/>
            <a:t>Keine Wahl des Tutorkurses</a:t>
          </a:r>
          <a:endParaRPr lang="en-US" sz="2500" kern="1200"/>
        </a:p>
      </dsp:txBody>
      <dsp:txXfrm>
        <a:off x="447506" y="3500507"/>
        <a:ext cx="568866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4965DA3-7C78-406A-8ED7-165A735A10EB}" type="datetimeFigureOut">
              <a:rPr lang="de-DE"/>
              <a:pPr>
                <a:defRPr/>
              </a:pPr>
              <a:t>09.03.2026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E99D413-C605-4784-B035-92474EE8B30D}" type="slidenum">
              <a:rPr lang="de-DE"/>
              <a:pPr>
                <a:defRPr/>
              </a:pPr>
              <a:t>‹Nr.›</a:t>
            </a:fld>
            <a:endParaRPr lang="de-DE"/>
          </a:p>
        </p:txBody>
      </p:sp>
    </p:spTree>
    <p:extLst>
      <p:ext uri="{BB962C8B-B14F-4D97-AF65-F5344CB8AC3E}">
        <p14:creationId xmlns:p14="http://schemas.microsoft.com/office/powerpoint/2010/main" val="129858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A88AE-52CC-687B-5D7C-6C4018B6626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0D24D04-871C-3C7A-F55F-890175F91E71}"/>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488BFF8C-321C-D00F-A5A2-918C777284CA}"/>
              </a:ext>
            </a:extLst>
          </p:cNvPr>
          <p:cNvSpPr>
            <a:spLocks noGrp="1"/>
          </p:cNvSpPr>
          <p:nvPr>
            <p:ph type="body" idx="1"/>
          </p:nvPr>
        </p:nvSpPr>
        <p:spPr/>
        <p:txBody>
          <a:bodyPr/>
          <a:lstStyle/>
          <a:p>
            <a:r>
              <a:rPr lang="de-DE" dirty="0"/>
              <a:t>Der Vortrag ist aufgeteilt in 2. Anteile: Einen allgemeinen Teil für die Regelungen in der gymnasialen Oberstufe in Hessen und einen schulspezifischen Anteil. Die vortragenden Personen setzen je nach Zubringerschule, an welcher sie diese Präsentation halten und je nachdem, ob sie vor oder nach den Vortragenden der beruflichen Schulen dran </a:t>
            </a:r>
            <a:r>
              <a:rPr lang="de-DE"/>
              <a:t>sind selbstständig</a:t>
            </a:r>
            <a:r>
              <a:rPr lang="de-DE" dirty="0"/>
              <a:t>, welche Folien sie zeigen und auf den Folien, welche Schwerpunkte sie setzen.</a:t>
            </a:r>
          </a:p>
        </p:txBody>
      </p:sp>
      <p:sp>
        <p:nvSpPr>
          <p:cNvPr id="4" name="Foliennummernplatzhalter 3">
            <a:extLst>
              <a:ext uri="{FF2B5EF4-FFF2-40B4-BE49-F238E27FC236}">
                <a16:creationId xmlns:a16="http://schemas.microsoft.com/office/drawing/2014/main" id="{91BB8C8E-4B9D-9021-85E9-45A296FC0382}"/>
              </a:ext>
            </a:extLst>
          </p:cNvPr>
          <p:cNvSpPr>
            <a:spLocks noGrp="1"/>
          </p:cNvSpPr>
          <p:nvPr>
            <p:ph type="sldNum" sz="quarter" idx="5"/>
          </p:nvPr>
        </p:nvSpPr>
        <p:spPr/>
        <p:txBody>
          <a:bodyPr/>
          <a:lstStyle/>
          <a:p>
            <a:pPr>
              <a:defRPr/>
            </a:pPr>
            <a:fld id="{7E99D413-C605-4784-B035-92474EE8B30D}" type="slidenum">
              <a:rPr lang="de-DE" smtClean="0"/>
              <a:pPr>
                <a:defRPr/>
              </a:pPr>
              <a:t>1</a:t>
            </a:fld>
            <a:endParaRPr lang="de-DE"/>
          </a:p>
        </p:txBody>
      </p:sp>
    </p:spTree>
    <p:extLst>
      <p:ext uri="{BB962C8B-B14F-4D97-AF65-F5344CB8AC3E}">
        <p14:creationId xmlns:p14="http://schemas.microsoft.com/office/powerpoint/2010/main" val="29147869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Unterschied zwischen Beleg- und Einbringpflicht im Kontext der 6 Unterkurse erläutern</a:t>
            </a:r>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20</a:t>
            </a:fld>
            <a:endParaRPr lang="de-DE"/>
          </a:p>
        </p:txBody>
      </p:sp>
    </p:spTree>
    <p:extLst>
      <p:ext uri="{BB962C8B-B14F-4D97-AF65-F5344CB8AC3E}">
        <p14:creationId xmlns:p14="http://schemas.microsoft.com/office/powerpoint/2010/main" val="2990744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AD94B-736D-3711-210D-D3013250C64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C78B2DB-7258-F8E5-1499-797722763C7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06B866C-7B20-A1FB-57D5-21B203D8F558}"/>
              </a:ext>
            </a:extLst>
          </p:cNvPr>
          <p:cNvSpPr>
            <a:spLocks noGrp="1"/>
          </p:cNvSpPr>
          <p:nvPr>
            <p:ph type="body" idx="1"/>
          </p:nvPr>
        </p:nvSpPr>
        <p:spPr/>
        <p:txBody>
          <a:bodyPr/>
          <a:lstStyle/>
          <a:p>
            <a:r>
              <a:rPr lang="de-DE" dirty="0"/>
              <a:t>Der Vortrag ist aufgeteilt in 2. Anteile: Einen allgemeinen Teil für die Regelungen in der gymnasialen Oberstufe in Hessen und einen schulspezifischen Anteil. Die vortragenden Personen setzen je nach Zubringerschule, an welcher sie diese Präsentation halten und je nachdem, ob sie vor oder nach den Vortragenden der beruflichen Schulen dran sind </a:t>
            </a:r>
            <a:r>
              <a:rPr lang="de-DE" dirty="0" err="1"/>
              <a:t>selbsständig</a:t>
            </a:r>
            <a:r>
              <a:rPr lang="de-DE" dirty="0"/>
              <a:t>, welche Folien sie zeigen und auf den Folien, welche Schwerpunkte sie setzen.</a:t>
            </a:r>
          </a:p>
        </p:txBody>
      </p:sp>
      <p:sp>
        <p:nvSpPr>
          <p:cNvPr id="4" name="Foliennummernplatzhalter 3">
            <a:extLst>
              <a:ext uri="{FF2B5EF4-FFF2-40B4-BE49-F238E27FC236}">
                <a16:creationId xmlns:a16="http://schemas.microsoft.com/office/drawing/2014/main" id="{DEB344E3-9805-6CF0-2066-1994656C359B}"/>
              </a:ext>
            </a:extLst>
          </p:cNvPr>
          <p:cNvSpPr>
            <a:spLocks noGrp="1"/>
          </p:cNvSpPr>
          <p:nvPr>
            <p:ph type="sldNum" sz="quarter" idx="5"/>
          </p:nvPr>
        </p:nvSpPr>
        <p:spPr/>
        <p:txBody>
          <a:bodyPr/>
          <a:lstStyle/>
          <a:p>
            <a:pPr>
              <a:defRPr/>
            </a:pPr>
            <a:fld id="{7E99D413-C605-4784-B035-92474EE8B30D}" type="slidenum">
              <a:rPr lang="de-DE" smtClean="0"/>
              <a:pPr>
                <a:defRPr/>
              </a:pPr>
              <a:t>2</a:t>
            </a:fld>
            <a:endParaRPr lang="de-DE"/>
          </a:p>
        </p:txBody>
      </p:sp>
    </p:spTree>
    <p:extLst>
      <p:ext uri="{BB962C8B-B14F-4D97-AF65-F5344CB8AC3E}">
        <p14:creationId xmlns:p14="http://schemas.microsoft.com/office/powerpoint/2010/main" val="451822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Rot="1" noChangeAspect="1" noChangeArrowheads="1" noTextEdit="1"/>
          </p:cNvSpPr>
          <p:nvPr>
            <p:ph type="sldImg"/>
          </p:nvPr>
        </p:nvSpPr>
        <p:spPr bwMode="auto">
          <a:xfrm>
            <a:off x="919163" y="744538"/>
            <a:ext cx="4960937" cy="3722687"/>
          </a:xfrm>
          <a:noFill/>
          <a:ln>
            <a:solidFill>
              <a:srgbClr val="000000"/>
            </a:solidFill>
            <a:miter lim="800000"/>
            <a:headEnd/>
            <a:tailEnd/>
          </a:ln>
        </p:spPr>
      </p:sp>
      <p:sp>
        <p:nvSpPr>
          <p:cNvPr id="374787" name="Rectangle 3"/>
          <p:cNvSpPr>
            <a:spLocks noGrp="1" noChangeArrowheads="1"/>
          </p:cNvSpPr>
          <p:nvPr>
            <p:ph type="body" idx="1"/>
          </p:nvPr>
        </p:nvSpPr>
        <p:spPr bwMode="auto">
          <a:xfrm>
            <a:off x="906357" y="4715155"/>
            <a:ext cx="4984962" cy="4466987"/>
          </a:xfrm>
          <a:noFill/>
        </p:spPr>
        <p:txBody>
          <a:bodyPr wrap="square" numCol="1" anchor="t" anchorCtr="0" compatLnSpc="1">
            <a:prstTxWarp prst="textNoShape">
              <a:avLst/>
            </a:prstTxWarp>
          </a:bodyPr>
          <a:lstStyle/>
          <a:p>
            <a:pPr eaLnBrk="1" hangingPunct="1">
              <a:spcBef>
                <a:spcPct val="0"/>
              </a:spcBef>
            </a:pPr>
            <a:r>
              <a:rPr lang="en-GB" altLang="de-DE" dirty="0"/>
              <a:t>Die </a:t>
            </a:r>
            <a:r>
              <a:rPr lang="en-GB" altLang="de-DE" dirty="0" err="1"/>
              <a:t>gestrichelten</a:t>
            </a:r>
            <a:r>
              <a:rPr lang="en-GB" altLang="de-DE" dirty="0"/>
              <a:t> </a:t>
            </a:r>
            <a:r>
              <a:rPr lang="en-GB" altLang="de-DE" dirty="0" err="1"/>
              <a:t>Linien</a:t>
            </a:r>
            <a:r>
              <a:rPr lang="en-GB" altLang="de-DE" dirty="0"/>
              <a:t> </a:t>
            </a:r>
            <a:r>
              <a:rPr lang="en-GB" altLang="de-DE" dirty="0" err="1"/>
              <a:t>stehen</a:t>
            </a:r>
            <a:r>
              <a:rPr lang="en-GB" altLang="de-DE" dirty="0"/>
              <a:t> für </a:t>
            </a:r>
            <a:r>
              <a:rPr lang="en-GB" altLang="de-DE" dirty="0" err="1"/>
              <a:t>Versetzungshörde</a:t>
            </a:r>
            <a:r>
              <a:rPr lang="en-GB" altLang="de-DE" dirty="0"/>
              <a:t> </a:t>
            </a:r>
            <a:r>
              <a:rPr lang="en-GB" altLang="de-DE" dirty="0" err="1"/>
              <a:t>bzw</a:t>
            </a:r>
            <a:r>
              <a:rPr lang="en-GB" altLang="de-DE" dirty="0"/>
              <a:t>. </a:t>
            </a:r>
            <a:r>
              <a:rPr lang="en-GB" altLang="de-DE" dirty="0" err="1"/>
              <a:t>Zulassung</a:t>
            </a:r>
            <a:r>
              <a:rPr lang="en-GB" altLang="de-DE" dirty="0"/>
              <a:t> </a:t>
            </a:r>
            <a:r>
              <a:rPr lang="en-GB" altLang="de-DE" dirty="0" err="1"/>
              <a:t>zum</a:t>
            </a:r>
            <a:r>
              <a:rPr lang="en-GB" altLang="de-DE" dirty="0"/>
              <a:t> </a:t>
            </a:r>
            <a:r>
              <a:rPr lang="en-GB" altLang="de-DE" dirty="0" err="1"/>
              <a:t>Abiturteil</a:t>
            </a:r>
            <a:r>
              <a:rPr lang="en-GB" altLang="de-DE" dirty="0"/>
              <a:t>. </a:t>
            </a:r>
            <a:r>
              <a:rPr lang="en-GB" altLang="de-DE" dirty="0" err="1"/>
              <a:t>Im</a:t>
            </a:r>
            <a:r>
              <a:rPr lang="en-GB" altLang="de-DE" dirty="0"/>
              <a:t> </a:t>
            </a:r>
            <a:r>
              <a:rPr lang="en-GB" altLang="de-DE" dirty="0" err="1"/>
              <a:t>Kontext</a:t>
            </a:r>
            <a:r>
              <a:rPr lang="en-GB" altLang="de-DE" dirty="0"/>
              <a:t> der FHSR </a:t>
            </a:r>
            <a:r>
              <a:rPr lang="en-GB" altLang="de-DE" dirty="0" err="1"/>
              <a:t>sollte</a:t>
            </a:r>
            <a:r>
              <a:rPr lang="en-GB" altLang="de-DE" dirty="0"/>
              <a:t> </a:t>
            </a:r>
            <a:r>
              <a:rPr lang="en-GB" altLang="de-DE" dirty="0" err="1"/>
              <a:t>erläutert</a:t>
            </a:r>
            <a:r>
              <a:rPr lang="en-GB" altLang="de-DE" dirty="0"/>
              <a:t> warden, </a:t>
            </a:r>
            <a:r>
              <a:rPr lang="en-GB" altLang="de-DE" dirty="0" err="1"/>
              <a:t>wie</a:t>
            </a:r>
            <a:r>
              <a:rPr lang="en-GB" altLang="de-DE" dirty="0"/>
              <a:t> </a:t>
            </a:r>
            <a:r>
              <a:rPr lang="en-GB" altLang="de-DE" dirty="0" err="1"/>
              <a:t>bspw</a:t>
            </a:r>
            <a:r>
              <a:rPr lang="en-GB" altLang="de-DE" dirty="0"/>
              <a:t>. Die </a:t>
            </a:r>
            <a:r>
              <a:rPr lang="en-GB" altLang="de-DE" dirty="0" err="1"/>
              <a:t>allgemeine</a:t>
            </a:r>
            <a:r>
              <a:rPr lang="en-GB" altLang="de-DE" dirty="0"/>
              <a:t> FHR </a:t>
            </a:r>
            <a:r>
              <a:rPr lang="en-GB" altLang="de-DE" dirty="0" err="1"/>
              <a:t>erreicht</a:t>
            </a:r>
            <a:r>
              <a:rPr lang="en-GB" altLang="de-DE" dirty="0"/>
              <a:t> </a:t>
            </a:r>
            <a:r>
              <a:rPr lang="en-GB" altLang="de-DE" dirty="0" err="1"/>
              <a:t>wird</a:t>
            </a:r>
            <a:r>
              <a:rPr lang="en-GB" altLang="de-DE" dirty="0"/>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Hier nicht drauf eingehen (sondern nur die zunehmende Wahlfreiheit und Eigenverantwortlichkeit betonen)</a:t>
            </a:r>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8</a:t>
            </a:fld>
            <a:endParaRPr lang="de-DE"/>
          </a:p>
        </p:txBody>
      </p:sp>
    </p:spTree>
    <p:extLst>
      <p:ext uri="{BB962C8B-B14F-4D97-AF65-F5344CB8AC3E}">
        <p14:creationId xmlns:p14="http://schemas.microsoft.com/office/powerpoint/2010/main" val="1832694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 typeface="Arial" panose="020B0604020202020204" pitchFamily="34" charset="0"/>
              <a:buChar char="•"/>
            </a:pPr>
            <a:r>
              <a:rPr lang="de-DE" dirty="0"/>
              <a:t>Erläutern</a:t>
            </a:r>
          </a:p>
          <a:p>
            <a:pPr marL="171450" indent="-171450">
              <a:buFont typeface="Arial" panose="020B0604020202020204" pitchFamily="34" charset="0"/>
              <a:buChar char="•"/>
            </a:pPr>
            <a:r>
              <a:rPr lang="de-DE" dirty="0"/>
              <a:t>Breite Kombinierbarkeit (auch mit GKs) erläutern</a:t>
            </a:r>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9</a:t>
            </a:fld>
            <a:endParaRPr lang="de-DE"/>
          </a:p>
        </p:txBody>
      </p:sp>
    </p:spTree>
    <p:extLst>
      <p:ext uri="{BB962C8B-B14F-4D97-AF65-F5344CB8AC3E}">
        <p14:creationId xmlns:p14="http://schemas.microsoft.com/office/powerpoint/2010/main" val="6774563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Unterschied zwischen Beleg- und Einbringpflicht im Kontext der 6 Unterkurse erläutern</a:t>
            </a:r>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10</a:t>
            </a:fld>
            <a:endParaRPr lang="de-DE"/>
          </a:p>
        </p:txBody>
      </p:sp>
    </p:spTree>
    <p:extLst>
      <p:ext uri="{BB962C8B-B14F-4D97-AF65-F5344CB8AC3E}">
        <p14:creationId xmlns:p14="http://schemas.microsoft.com/office/powerpoint/2010/main" val="3112453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Je nach Zeit und Publikum sage ich hier gerne was zu den Prüfungsformen im P5. Darauf verweisen, dass </a:t>
            </a:r>
            <a:r>
              <a:rPr lang="de-DE" dirty="0" err="1"/>
              <a:t>SuS</a:t>
            </a:r>
            <a:r>
              <a:rPr lang="de-DE" dirty="0"/>
              <a:t> und Eltern mit bereits vorhandenen klaren Wünschen gerne im Nachgespräch persönlich beraten/informiert werden können.</a:t>
            </a:r>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11</a:t>
            </a:fld>
            <a:endParaRPr lang="de-DE"/>
          </a:p>
        </p:txBody>
      </p:sp>
    </p:spTree>
    <p:extLst>
      <p:ext uri="{BB962C8B-B14F-4D97-AF65-F5344CB8AC3E}">
        <p14:creationId xmlns:p14="http://schemas.microsoft.com/office/powerpoint/2010/main" val="894919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12</a:t>
            </a:fld>
            <a:endParaRPr lang="de-DE"/>
          </a:p>
        </p:txBody>
      </p:sp>
    </p:spTree>
    <p:extLst>
      <p:ext uri="{BB962C8B-B14F-4D97-AF65-F5344CB8AC3E}">
        <p14:creationId xmlns:p14="http://schemas.microsoft.com/office/powerpoint/2010/main" val="3112453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de-DE"/>
              <a:t>selbsterklärend</a:t>
            </a:r>
          </a:p>
          <a:p>
            <a:endParaRPr lang="de-DE"/>
          </a:p>
        </p:txBody>
      </p:sp>
      <p:sp>
        <p:nvSpPr>
          <p:cNvPr id="4" name="Foliennummernplatzhalter 3"/>
          <p:cNvSpPr>
            <a:spLocks noGrp="1"/>
          </p:cNvSpPr>
          <p:nvPr>
            <p:ph type="sldNum" sz="quarter" idx="5"/>
          </p:nvPr>
        </p:nvSpPr>
        <p:spPr/>
        <p:txBody>
          <a:bodyPr/>
          <a:lstStyle/>
          <a:p>
            <a:pPr>
              <a:defRPr/>
            </a:pPr>
            <a:fld id="{7E99D413-C605-4784-B035-92474EE8B30D}" type="slidenum">
              <a:rPr lang="de-DE" smtClean="0"/>
              <a:pPr>
                <a:defRPr/>
              </a:pPr>
              <a:t>18</a:t>
            </a:fld>
            <a:endParaRPr lang="de-DE"/>
          </a:p>
        </p:txBody>
      </p:sp>
    </p:spTree>
    <p:extLst>
      <p:ext uri="{BB962C8B-B14F-4D97-AF65-F5344CB8AC3E}">
        <p14:creationId xmlns:p14="http://schemas.microsoft.com/office/powerpoint/2010/main" val="3218744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lvl1pPr>
              <a:defRPr/>
            </a:lvl1pPr>
          </a:lstStyle>
          <a:p>
            <a:pPr>
              <a:defRPr/>
            </a:pPr>
            <a:fld id="{15CD9CDD-7A60-4FB5-A8D9-F957F94AEBA6}" type="datetime1">
              <a:rPr lang="de-DE"/>
              <a:pPr>
                <a:defRPr/>
              </a:pPr>
              <a:t>09.03.2026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1E95DF24-0D07-42DA-85EF-7F0A8D959365}" type="slidenum">
              <a:rPr lang="de-DE"/>
              <a:pPr>
                <a:defRPr/>
              </a:pPr>
              <a:t>‹Nr.›</a:t>
            </a:fld>
            <a:endParaRPr lang="de-DE"/>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554DA10E-3F7C-45FA-803A-CA90D09D9B6D}" type="datetime1">
              <a:rPr lang="de-DE"/>
              <a:pPr>
                <a:defRPr/>
              </a:pPr>
              <a:t>09.03.2026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13A1F02E-4F5E-4394-ADAE-608F86EDB0CA}" type="slidenum">
              <a:rPr lang="de-DE"/>
              <a:pPr>
                <a:defRPr/>
              </a:pPr>
              <a:t>‹Nr.›</a:t>
            </a:fld>
            <a:endParaRPr lang="de-DE"/>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9FA50B66-9D6D-4AB6-9F15-1C50A4B9A404}" type="datetime1">
              <a:rPr lang="de-DE"/>
              <a:pPr>
                <a:defRPr/>
              </a:pPr>
              <a:t>09.03.2026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F571F1D-DF37-4843-B79D-C9E2D734CFB8}" type="slidenum">
              <a:rPr lang="de-DE"/>
              <a:pPr>
                <a:defRPr/>
              </a:pPr>
              <a:t>‹Nr.›</a:t>
            </a:fld>
            <a:endParaRPr lang="de-DE"/>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lvl1pPr>
              <a:defRPr/>
            </a:lvl1pPr>
          </a:lstStyle>
          <a:p>
            <a:pPr>
              <a:defRPr/>
            </a:pPr>
            <a:fld id="{2A6CDDF6-B816-4965-8AE0-D2C9C4756C82}" type="datetime1">
              <a:rPr lang="de-DE"/>
              <a:pPr>
                <a:defRPr/>
              </a:pPr>
              <a:t>09.03.2026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E1DC7055-2EC4-4212-A2FC-3F697C3EB96F}" type="slidenum">
              <a:rPr lang="de-DE"/>
              <a:pPr>
                <a:defRPr/>
              </a:pPr>
              <a:t>‹Nr.›</a:t>
            </a:fld>
            <a:endParaRPr lang="de-DE"/>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lvl1pPr>
              <a:defRPr/>
            </a:lvl1pPr>
          </a:lstStyle>
          <a:p>
            <a:pPr>
              <a:defRPr/>
            </a:pPr>
            <a:fld id="{C52E29A2-5C13-4C6E-8C83-A372D16F04E8}" type="datetime1">
              <a:rPr lang="de-DE"/>
              <a:pPr>
                <a:defRPr/>
              </a:pPr>
              <a:t>09.03.2026</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65EB8CEE-8F06-4492-B52A-9E4E082088AA}" type="slidenum">
              <a:rPr lang="de-DE"/>
              <a:pPr>
                <a:defRPr/>
              </a:pPr>
              <a:t>‹Nr.›</a:t>
            </a:fld>
            <a:endParaRPr lang="de-DE"/>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3"/>
          <p:cNvSpPr>
            <a:spLocks noGrp="1"/>
          </p:cNvSpPr>
          <p:nvPr>
            <p:ph type="dt" sz="half" idx="10"/>
          </p:nvPr>
        </p:nvSpPr>
        <p:spPr/>
        <p:txBody>
          <a:bodyPr/>
          <a:lstStyle>
            <a:lvl1pPr>
              <a:defRPr/>
            </a:lvl1pPr>
          </a:lstStyle>
          <a:p>
            <a:pPr>
              <a:defRPr/>
            </a:pPr>
            <a:fld id="{903510DB-B4C0-4D3F-9D45-D67ADD4A56C5}" type="datetime1">
              <a:rPr lang="de-DE"/>
              <a:pPr>
                <a:defRPr/>
              </a:pPr>
              <a:t>09.03.2026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D67ACA3A-81C5-4F32-854E-906D49F86EB6}" type="slidenum">
              <a:rPr lang="de-DE"/>
              <a:pPr>
                <a:defRPr/>
              </a:pPr>
              <a:t>‹Nr.›</a:t>
            </a:fld>
            <a:endParaRPr lang="de-DE"/>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3"/>
          <p:cNvSpPr>
            <a:spLocks noGrp="1"/>
          </p:cNvSpPr>
          <p:nvPr>
            <p:ph type="dt" sz="half" idx="10"/>
          </p:nvPr>
        </p:nvSpPr>
        <p:spPr/>
        <p:txBody>
          <a:bodyPr/>
          <a:lstStyle>
            <a:lvl1pPr>
              <a:defRPr/>
            </a:lvl1pPr>
          </a:lstStyle>
          <a:p>
            <a:pPr>
              <a:defRPr/>
            </a:pPr>
            <a:fld id="{9B6D0EAD-65C5-4F5B-8AAF-D474B2C9A9AE}" type="datetime1">
              <a:rPr lang="de-DE"/>
              <a:pPr>
                <a:defRPr/>
              </a:pPr>
              <a:t>09.03.2026</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2EEFF20E-0C9C-465E-A4B6-B329D098CECC}" type="slidenum">
              <a:rPr lang="de-DE"/>
              <a:pPr>
                <a:defRPr/>
              </a:pPr>
              <a:t>‹Nr.›</a:t>
            </a:fld>
            <a:endParaRPr lang="de-DE"/>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3"/>
          <p:cNvSpPr>
            <a:spLocks noGrp="1"/>
          </p:cNvSpPr>
          <p:nvPr>
            <p:ph type="dt" sz="half" idx="10"/>
          </p:nvPr>
        </p:nvSpPr>
        <p:spPr/>
        <p:txBody>
          <a:bodyPr/>
          <a:lstStyle>
            <a:lvl1pPr>
              <a:defRPr/>
            </a:lvl1pPr>
          </a:lstStyle>
          <a:p>
            <a:pPr>
              <a:defRPr/>
            </a:pPr>
            <a:fld id="{D62FAF08-081A-4D72-9253-62E0D21CA49C}" type="datetime1">
              <a:rPr lang="de-DE"/>
              <a:pPr>
                <a:defRPr/>
              </a:pPr>
              <a:t>09.03.2026</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9DB26E81-0947-4F6F-8177-D461E7F65E0E}" type="slidenum">
              <a:rPr lang="de-DE"/>
              <a:pPr>
                <a:defRPr/>
              </a:pPr>
              <a:t>‹Nr.›</a:t>
            </a:fld>
            <a:endParaRPr lang="de-DE"/>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D7600958-5AC7-4B50-A6B0-FFB711595B40}" type="datetime1">
              <a:rPr lang="de-DE"/>
              <a:pPr>
                <a:defRPr/>
              </a:pPr>
              <a:t>09.03.2026</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8AB9F6A9-D99E-47C1-9B61-7F86D08DADE5}" type="slidenum">
              <a:rPr lang="de-DE"/>
              <a:pPr>
                <a:defRPr/>
              </a:pPr>
              <a:t>‹Nr.›</a:t>
            </a:fld>
            <a:endParaRPr lang="de-DE"/>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FCBB96CC-8675-4B8D-901F-AD44546CB8B6}" type="datetime1">
              <a:rPr lang="de-DE"/>
              <a:pPr>
                <a:defRPr/>
              </a:pPr>
              <a:t>09.03.2026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2AF70028-0D7F-4C7E-9B12-7B58FB89E626}" type="slidenum">
              <a:rPr lang="de-DE"/>
              <a:pPr>
                <a:defRPr/>
              </a:pPr>
              <a:t>‹Nr.›</a:t>
            </a:fld>
            <a:endParaRPr lang="de-DE"/>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65545ECE-E66C-444D-AC9D-0F73631C3929}" type="datetime1">
              <a:rPr lang="de-DE"/>
              <a:pPr>
                <a:defRPr/>
              </a:pPr>
              <a:t>09.03.2026</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6788FC42-E135-4F99-8911-B4408B54A3D1}" type="slidenum">
              <a:rPr lang="de-DE"/>
              <a:pPr>
                <a:defRPr/>
              </a:pPr>
              <a:t>‹Nr.›</a:t>
            </a:fld>
            <a:endParaRPr lang="de-DE"/>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a:t>Titelmasterformat durch Klicken bearbeiten</a:t>
            </a:r>
          </a:p>
        </p:txBody>
      </p:sp>
      <p:sp>
        <p:nvSpPr>
          <p:cNvPr id="1027"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4774337-335B-4C30-85C2-85276B21F5AB}" type="datetime1">
              <a:rPr lang="de-DE"/>
              <a:pPr>
                <a:defRPr/>
              </a:pPr>
              <a:t>09.03.2026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2CC78FE-AE4E-46E8-9995-AF405FCE4DAD}"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p:transition>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00E4C-CB2D-EF79-3EBD-CD089CE7E0A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9ADE9F-C420-A517-6D99-6A8AB7B3A143}"/>
              </a:ext>
            </a:extLst>
          </p:cNvPr>
          <p:cNvSpPr>
            <a:spLocks noGrp="1"/>
          </p:cNvSpPr>
          <p:nvPr>
            <p:ph type="title"/>
          </p:nvPr>
        </p:nvSpPr>
        <p:spPr>
          <a:xfrm>
            <a:off x="1259632" y="2204864"/>
            <a:ext cx="6343650" cy="2016224"/>
          </a:xfrm>
        </p:spPr>
        <p:txBody>
          <a:bodyPr/>
          <a:lstStyle/>
          <a:p>
            <a:pPr algn="l"/>
            <a:r>
              <a:rPr lang="de-DE" sz="4800" dirty="0"/>
              <a:t>Informationen zu den Kurswahlen für die Q1 im Schuljahr 2025/26</a:t>
            </a:r>
          </a:p>
        </p:txBody>
      </p:sp>
      <p:pic>
        <p:nvPicPr>
          <p:cNvPr id="5" name="Grafik 1">
            <a:extLst>
              <a:ext uri="{FF2B5EF4-FFF2-40B4-BE49-F238E27FC236}">
                <a16:creationId xmlns:a16="http://schemas.microsoft.com/office/drawing/2014/main" id="{FD4CC68D-03E2-F6FA-309E-432AC541336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470615"/>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 2">
            <a:extLst>
              <a:ext uri="{FF2B5EF4-FFF2-40B4-BE49-F238E27FC236}">
                <a16:creationId xmlns:a16="http://schemas.microsoft.com/office/drawing/2014/main" id="{64D8555A-4B20-4B01-4AD7-B33BC9D937C8}"/>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378565809"/>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9750" y="179388"/>
            <a:ext cx="8208963" cy="1116012"/>
          </a:xfrm>
        </p:spPr>
        <p:txBody>
          <a:bodyPr/>
          <a:lstStyle/>
          <a:p>
            <a:r>
              <a:rPr lang="de-DE" sz="4000" dirty="0">
                <a:latin typeface="Arial" charset="0"/>
                <a:cs typeface="Arial" charset="0"/>
              </a:rPr>
              <a:t>Zulassung zum Abitur</a:t>
            </a:r>
          </a:p>
        </p:txBody>
      </p:sp>
      <p:sp>
        <p:nvSpPr>
          <p:cNvPr id="49" name="Rectangle 80"/>
          <p:cNvSpPr>
            <a:spLocks noChangeArrowheads="1"/>
          </p:cNvSpPr>
          <p:nvPr/>
        </p:nvSpPr>
        <p:spPr bwMode="gray">
          <a:xfrm>
            <a:off x="668200" y="1581019"/>
            <a:ext cx="7751463" cy="472941"/>
          </a:xfrm>
          <a:prstGeom prst="rect">
            <a:avLst/>
          </a:prstGeom>
          <a:solidFill>
            <a:srgbClr val="BD1120"/>
          </a:solidFill>
          <a:ln w="12700">
            <a:solidFill>
              <a:schemeClr val="bg1"/>
            </a:solid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defTabSz="801688" eaLnBrk="0" hangingPunct="0"/>
            <a:r>
              <a:rPr lang="de-DE" altLang="de-DE" sz="2000" b="1" noProof="1">
                <a:solidFill>
                  <a:srgbClr val="FFFFFF"/>
                </a:solidFill>
              </a:rPr>
              <a:t> Zu den Abiturprüfungen ist zugelassen, wer in Q1 bis Q4…</a:t>
            </a:r>
          </a:p>
        </p:txBody>
      </p:sp>
      <p:pic>
        <p:nvPicPr>
          <p:cNvPr id="53"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80">
            <a:extLst>
              <a:ext uri="{FF2B5EF4-FFF2-40B4-BE49-F238E27FC236}">
                <a16:creationId xmlns:a16="http://schemas.microsoft.com/office/drawing/2014/main" id="{6438038C-B691-F156-8889-C8FC7124D3F4}"/>
              </a:ext>
            </a:extLst>
          </p:cNvPr>
          <p:cNvSpPr>
            <a:spLocks noChangeArrowheads="1"/>
          </p:cNvSpPr>
          <p:nvPr/>
        </p:nvSpPr>
        <p:spPr bwMode="gray">
          <a:xfrm>
            <a:off x="696268" y="2770203"/>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in 8 LK</a:t>
            </a:r>
          </a:p>
        </p:txBody>
      </p:sp>
      <p:sp>
        <p:nvSpPr>
          <p:cNvPr id="3" name="Rectangle 5">
            <a:extLst>
              <a:ext uri="{FF2B5EF4-FFF2-40B4-BE49-F238E27FC236}">
                <a16:creationId xmlns:a16="http://schemas.microsoft.com/office/drawing/2014/main" id="{A2CE5D93-F021-AC35-DAC7-5D7CBD523504}"/>
              </a:ext>
            </a:extLst>
          </p:cNvPr>
          <p:cNvSpPr>
            <a:spLocks noChangeArrowheads="1"/>
          </p:cNvSpPr>
          <p:nvPr/>
        </p:nvSpPr>
        <p:spPr bwMode="gray">
          <a:xfrm>
            <a:off x="3131840" y="2763282"/>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im Durchschnitt 5 Punkte erreicht hat.</a:t>
            </a:r>
          </a:p>
        </p:txBody>
      </p:sp>
      <p:sp>
        <p:nvSpPr>
          <p:cNvPr id="6" name="Rectangle 80">
            <a:extLst>
              <a:ext uri="{FF2B5EF4-FFF2-40B4-BE49-F238E27FC236}">
                <a16:creationId xmlns:a16="http://schemas.microsoft.com/office/drawing/2014/main" id="{4DF7E081-B6B9-3825-B862-8F25EC5A4D57}"/>
              </a:ext>
            </a:extLst>
          </p:cNvPr>
          <p:cNvSpPr>
            <a:spLocks noChangeArrowheads="1"/>
          </p:cNvSpPr>
          <p:nvPr/>
        </p:nvSpPr>
        <p:spPr bwMode="gray">
          <a:xfrm>
            <a:off x="696268" y="3511792"/>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in 24 verbindl. GK</a:t>
            </a:r>
          </a:p>
        </p:txBody>
      </p:sp>
      <p:sp>
        <p:nvSpPr>
          <p:cNvPr id="7" name="Rectangle 5">
            <a:extLst>
              <a:ext uri="{FF2B5EF4-FFF2-40B4-BE49-F238E27FC236}">
                <a16:creationId xmlns:a16="http://schemas.microsoft.com/office/drawing/2014/main" id="{ED8FE14D-9829-B057-4A4C-295FC94BAC01}"/>
              </a:ext>
            </a:extLst>
          </p:cNvPr>
          <p:cNvSpPr>
            <a:spLocks noChangeArrowheads="1"/>
          </p:cNvSpPr>
          <p:nvPr/>
        </p:nvSpPr>
        <p:spPr bwMode="gray">
          <a:xfrm>
            <a:off x="3126046" y="3504871"/>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im Durchschnitt 5 Punkte erreicht hat.</a:t>
            </a:r>
          </a:p>
        </p:txBody>
      </p:sp>
      <p:sp>
        <p:nvSpPr>
          <p:cNvPr id="8" name="Rectangle 80">
            <a:extLst>
              <a:ext uri="{FF2B5EF4-FFF2-40B4-BE49-F238E27FC236}">
                <a16:creationId xmlns:a16="http://schemas.microsoft.com/office/drawing/2014/main" id="{FA626D95-34BF-F335-F534-B36432221BA9}"/>
              </a:ext>
            </a:extLst>
          </p:cNvPr>
          <p:cNvSpPr>
            <a:spLocks noChangeArrowheads="1"/>
          </p:cNvSpPr>
          <p:nvPr/>
        </p:nvSpPr>
        <p:spPr bwMode="gray">
          <a:xfrm>
            <a:off x="690475" y="4250105"/>
            <a:ext cx="2435572" cy="724525"/>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in allen 32 verbindl. Kursen</a:t>
            </a:r>
          </a:p>
        </p:txBody>
      </p:sp>
      <p:sp>
        <p:nvSpPr>
          <p:cNvPr id="9" name="Rectangle 80">
            <a:extLst>
              <a:ext uri="{FF2B5EF4-FFF2-40B4-BE49-F238E27FC236}">
                <a16:creationId xmlns:a16="http://schemas.microsoft.com/office/drawing/2014/main" id="{ED53D4DD-4C7F-BAF6-6AB5-C7403246E965}"/>
              </a:ext>
            </a:extLst>
          </p:cNvPr>
          <p:cNvSpPr>
            <a:spLocks noChangeArrowheads="1"/>
          </p:cNvSpPr>
          <p:nvPr/>
        </p:nvSpPr>
        <p:spPr bwMode="gray">
          <a:xfrm>
            <a:off x="672682" y="5286836"/>
            <a:ext cx="2435572" cy="94932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in keinem belegpflichtigen Fach</a:t>
            </a:r>
          </a:p>
        </p:txBody>
      </p:sp>
      <p:sp>
        <p:nvSpPr>
          <p:cNvPr id="10" name="Rectangle 5">
            <a:extLst>
              <a:ext uri="{FF2B5EF4-FFF2-40B4-BE49-F238E27FC236}">
                <a16:creationId xmlns:a16="http://schemas.microsoft.com/office/drawing/2014/main" id="{DA5C8DF0-E9E5-53C3-5402-2DC1786E4D55}"/>
              </a:ext>
            </a:extLst>
          </p:cNvPr>
          <p:cNvSpPr>
            <a:spLocks noChangeArrowheads="1"/>
          </p:cNvSpPr>
          <p:nvPr/>
        </p:nvSpPr>
        <p:spPr bwMode="gray">
          <a:xfrm>
            <a:off x="3126047" y="4243185"/>
            <a:ext cx="5327478" cy="72452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t>in</a:t>
            </a:r>
            <a:r>
              <a:rPr lang="de-DE" sz="2000" b="1" dirty="0"/>
              <a:t> max. 6 Kurse </a:t>
            </a:r>
            <a:r>
              <a:rPr lang="de-DE" sz="2000" dirty="0"/>
              <a:t>mit weniger als 5 Punkten bewertet wurde (davon max. 2 LK).</a:t>
            </a:r>
            <a:endParaRPr lang="de-DE" sz="2000" dirty="0">
              <a:cs typeface="Arial" charset="0"/>
            </a:endParaRPr>
          </a:p>
        </p:txBody>
      </p:sp>
      <p:sp>
        <p:nvSpPr>
          <p:cNvPr id="11" name="Rectangle 5">
            <a:extLst>
              <a:ext uri="{FF2B5EF4-FFF2-40B4-BE49-F238E27FC236}">
                <a16:creationId xmlns:a16="http://schemas.microsoft.com/office/drawing/2014/main" id="{461C3A58-72C8-995A-BD11-FCC253ED099F}"/>
              </a:ext>
            </a:extLst>
          </p:cNvPr>
          <p:cNvSpPr>
            <a:spLocks noChangeArrowheads="1"/>
          </p:cNvSpPr>
          <p:nvPr/>
        </p:nvSpPr>
        <p:spPr bwMode="gray">
          <a:xfrm>
            <a:off x="3108254" y="5276676"/>
            <a:ext cx="5327478" cy="959484"/>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mit 0 Punkten bewertet wurde</a:t>
            </a:r>
          </a:p>
        </p:txBody>
      </p:sp>
      <p:pic>
        <p:nvPicPr>
          <p:cNvPr id="12" name="Bild 2">
            <a:extLst>
              <a:ext uri="{FF2B5EF4-FFF2-40B4-BE49-F238E27FC236}">
                <a16:creationId xmlns:a16="http://schemas.microsoft.com/office/drawing/2014/main" id="{0CD76B04-163D-2157-5F6C-7A3C0526677E}"/>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712337045"/>
      </p:ext>
    </p:extLst>
  </p:cSld>
  <p:clrMapOvr>
    <a:masterClrMapping/>
  </p:clrMapOvr>
  <p:transition spd="med" advTm="12000">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el 1"/>
          <p:cNvSpPr>
            <a:spLocks noGrp="1"/>
          </p:cNvSpPr>
          <p:nvPr>
            <p:ph type="title"/>
          </p:nvPr>
        </p:nvSpPr>
        <p:spPr>
          <a:xfrm>
            <a:off x="539750" y="179388"/>
            <a:ext cx="8208963" cy="1116012"/>
          </a:xfrm>
        </p:spPr>
        <p:txBody>
          <a:bodyPr/>
          <a:lstStyle/>
          <a:p>
            <a:r>
              <a:rPr lang="de-DE" sz="4000" dirty="0">
                <a:latin typeface="Arial" pitchFamily="34" charset="0"/>
                <a:cs typeface="Arial" pitchFamily="34" charset="0"/>
              </a:rPr>
              <a:t>Abiturprüfung</a:t>
            </a:r>
          </a:p>
        </p:txBody>
      </p:sp>
      <p:sp>
        <p:nvSpPr>
          <p:cNvPr id="5" name="Rectangle 7"/>
          <p:cNvSpPr>
            <a:spLocks noChangeArrowheads="1"/>
          </p:cNvSpPr>
          <p:nvPr/>
        </p:nvSpPr>
        <p:spPr bwMode="gray">
          <a:xfrm>
            <a:off x="341775" y="1484784"/>
            <a:ext cx="1781953" cy="1728192"/>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Prüfungen</a:t>
            </a:r>
          </a:p>
        </p:txBody>
      </p:sp>
      <p:sp>
        <p:nvSpPr>
          <p:cNvPr id="7" name="Rectangle 7"/>
          <p:cNvSpPr>
            <a:spLocks noChangeArrowheads="1"/>
          </p:cNvSpPr>
          <p:nvPr/>
        </p:nvSpPr>
        <p:spPr bwMode="gray">
          <a:xfrm>
            <a:off x="341775" y="3573015"/>
            <a:ext cx="1719263" cy="1512167"/>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Verbindliche Vorgaben</a:t>
            </a:r>
          </a:p>
        </p:txBody>
      </p:sp>
      <p:sp>
        <p:nvSpPr>
          <p:cNvPr id="13" name="Rechteck 12"/>
          <p:cNvSpPr/>
          <p:nvPr/>
        </p:nvSpPr>
        <p:spPr>
          <a:xfrm>
            <a:off x="359755" y="5445221"/>
            <a:ext cx="8568952" cy="646331"/>
          </a:xfrm>
          <a:prstGeom prst="rect">
            <a:avLst/>
          </a:prstGeom>
          <a:ln>
            <a:solidFill>
              <a:srgbClr val="C00000"/>
            </a:solidFill>
          </a:ln>
        </p:spPr>
        <p:txBody>
          <a:bodyPr wrap="square">
            <a:spAutoFit/>
          </a:bodyPr>
          <a:lstStyle/>
          <a:p>
            <a:pPr marL="0" indent="0" algn="just">
              <a:buFont typeface="Arial" charset="0"/>
              <a:buNone/>
              <a:defRPr/>
            </a:pPr>
            <a:r>
              <a:rPr lang="de-DE" dirty="0"/>
              <a:t>Alle Prüfungsfächer müssen </a:t>
            </a:r>
            <a:r>
              <a:rPr lang="de-DE" b="1" dirty="0"/>
              <a:t>durchgehend</a:t>
            </a:r>
            <a:r>
              <a:rPr lang="de-DE" dirty="0"/>
              <a:t> von E 1 bis Q 4 </a:t>
            </a:r>
            <a:r>
              <a:rPr lang="de-DE" b="1" dirty="0"/>
              <a:t>unterrichtet</a:t>
            </a:r>
            <a:r>
              <a:rPr lang="de-DE" dirty="0"/>
              <a:t> worden sein und müssen mit allen </a:t>
            </a:r>
            <a:r>
              <a:rPr lang="de-DE" b="1" dirty="0"/>
              <a:t>vier Kursen </a:t>
            </a:r>
            <a:r>
              <a:rPr lang="de-DE" dirty="0"/>
              <a:t>(Q 1-4) ins Abitur </a:t>
            </a:r>
            <a:r>
              <a:rPr lang="de-DE" b="1" dirty="0"/>
              <a:t>eingebracht</a:t>
            </a:r>
            <a:r>
              <a:rPr lang="de-DE" dirty="0"/>
              <a:t> werden.</a:t>
            </a:r>
          </a:p>
        </p:txBody>
      </p:sp>
      <p:sp>
        <p:nvSpPr>
          <p:cNvPr id="14" name="Rectangle 8"/>
          <p:cNvSpPr>
            <a:spLocks noChangeArrowheads="1"/>
          </p:cNvSpPr>
          <p:nvPr/>
        </p:nvSpPr>
        <p:spPr bwMode="gray">
          <a:xfrm>
            <a:off x="2123728" y="1484783"/>
            <a:ext cx="6768000" cy="1728191"/>
          </a:xfrm>
          <a:prstGeom prst="rect">
            <a:avLst/>
          </a:prstGeom>
          <a:gradFill>
            <a:gsLst>
              <a:gs pos="0">
                <a:srgbClr val="FFFFFF"/>
              </a:gs>
              <a:gs pos="100000">
                <a:srgbClr val="EAEAEA"/>
              </a:gs>
            </a:gsLst>
            <a:lin ang="5400000" scaled="1"/>
          </a:gradFill>
          <a:ln w="12700">
            <a:solidFill>
              <a:srgbClr val="C0C0C0"/>
            </a:solidFill>
            <a:miter lim="800000"/>
            <a:headEnd/>
            <a:tailEnd/>
          </a:ln>
          <a:effectLst/>
        </p:spPr>
        <p:txBody>
          <a:bodyPr lIns="108000" tIns="72000" rIns="72000" bIns="72000" anchor="ctr"/>
          <a:lstStyle/>
          <a:p>
            <a:pPr marL="342900" indent="-342900">
              <a:lnSpc>
                <a:spcPct val="90000"/>
              </a:lnSpc>
              <a:spcBef>
                <a:spcPct val="10000"/>
              </a:spcBef>
              <a:buClr>
                <a:srgbClr val="C00000"/>
              </a:buClr>
              <a:buFont typeface="Arial" panose="020B0604020202020204" pitchFamily="34" charset="0"/>
              <a:buChar char="•"/>
            </a:pPr>
            <a:r>
              <a:rPr lang="de-DE" sz="2000" dirty="0">
                <a:solidFill>
                  <a:srgbClr val="000000"/>
                </a:solidFill>
              </a:rPr>
              <a:t>P1-P3: </a:t>
            </a:r>
            <a:r>
              <a:rPr lang="de-DE" sz="2000" b="1" dirty="0">
                <a:solidFill>
                  <a:srgbClr val="000000"/>
                </a:solidFill>
              </a:rPr>
              <a:t>schriftl. Prüfung </a:t>
            </a:r>
            <a:r>
              <a:rPr lang="de-DE" sz="2000" dirty="0">
                <a:solidFill>
                  <a:srgbClr val="000000"/>
                </a:solidFill>
              </a:rPr>
              <a:t>in Leistungskursen und einem weiteren Fach</a:t>
            </a:r>
          </a:p>
          <a:p>
            <a:pPr marL="342900" indent="-342900">
              <a:lnSpc>
                <a:spcPct val="90000"/>
              </a:lnSpc>
              <a:spcBef>
                <a:spcPct val="10000"/>
              </a:spcBef>
              <a:buClr>
                <a:srgbClr val="C00000"/>
              </a:buClr>
              <a:buFont typeface="Arial" panose="020B0604020202020204" pitchFamily="34" charset="0"/>
              <a:buChar char="•"/>
            </a:pPr>
            <a:r>
              <a:rPr lang="de-DE" sz="2000" dirty="0">
                <a:solidFill>
                  <a:srgbClr val="000000"/>
                </a:solidFill>
              </a:rPr>
              <a:t>P4: </a:t>
            </a:r>
            <a:r>
              <a:rPr lang="de-DE" sz="2000" b="1" dirty="0" err="1">
                <a:solidFill>
                  <a:srgbClr val="000000"/>
                </a:solidFill>
              </a:rPr>
              <a:t>mündl</a:t>
            </a:r>
            <a:r>
              <a:rPr lang="de-DE" sz="2000" b="1" dirty="0">
                <a:solidFill>
                  <a:srgbClr val="000000"/>
                </a:solidFill>
              </a:rPr>
              <a:t>. Prüfung</a:t>
            </a:r>
          </a:p>
          <a:p>
            <a:pPr marL="342900" indent="-342900">
              <a:lnSpc>
                <a:spcPct val="90000"/>
              </a:lnSpc>
              <a:spcBef>
                <a:spcPct val="10000"/>
              </a:spcBef>
              <a:buClr>
                <a:srgbClr val="C00000"/>
              </a:buClr>
              <a:buFont typeface="Arial" panose="020B0604020202020204" pitchFamily="34" charset="0"/>
              <a:buChar char="•"/>
            </a:pPr>
            <a:r>
              <a:rPr lang="de-DE" sz="2000" dirty="0">
                <a:solidFill>
                  <a:srgbClr val="000000"/>
                </a:solidFill>
              </a:rPr>
              <a:t>P5: </a:t>
            </a:r>
            <a:r>
              <a:rPr lang="de-DE" sz="2000" b="1" dirty="0" err="1">
                <a:solidFill>
                  <a:srgbClr val="000000"/>
                </a:solidFill>
              </a:rPr>
              <a:t>mündl</a:t>
            </a:r>
            <a:r>
              <a:rPr lang="de-DE" sz="2000" b="1" dirty="0">
                <a:solidFill>
                  <a:srgbClr val="000000"/>
                </a:solidFill>
              </a:rPr>
              <a:t>. Prüfung </a:t>
            </a:r>
            <a:r>
              <a:rPr lang="de-DE" sz="2000" dirty="0">
                <a:solidFill>
                  <a:srgbClr val="000000"/>
                </a:solidFill>
              </a:rPr>
              <a:t>oder </a:t>
            </a:r>
            <a:r>
              <a:rPr lang="de-DE" sz="2000" b="1" dirty="0">
                <a:solidFill>
                  <a:srgbClr val="000000"/>
                </a:solidFill>
              </a:rPr>
              <a:t>Präsentationsprüfung</a:t>
            </a:r>
            <a:r>
              <a:rPr lang="de-DE" sz="2000" dirty="0">
                <a:solidFill>
                  <a:srgbClr val="000000"/>
                </a:solidFill>
              </a:rPr>
              <a:t> oder </a:t>
            </a:r>
            <a:r>
              <a:rPr lang="de-DE" sz="2000" b="1" dirty="0">
                <a:solidFill>
                  <a:srgbClr val="000000"/>
                </a:solidFill>
              </a:rPr>
              <a:t>Besondere Lernleistung</a:t>
            </a:r>
          </a:p>
        </p:txBody>
      </p:sp>
      <p:sp>
        <p:nvSpPr>
          <p:cNvPr id="15" name="Rectangle 8"/>
          <p:cNvSpPr>
            <a:spLocks noChangeArrowheads="1"/>
          </p:cNvSpPr>
          <p:nvPr/>
        </p:nvSpPr>
        <p:spPr bwMode="gray">
          <a:xfrm>
            <a:off x="2061038" y="3573013"/>
            <a:ext cx="6768000" cy="1512170"/>
          </a:xfrm>
          <a:prstGeom prst="rect">
            <a:avLst/>
          </a:prstGeom>
          <a:gradFill>
            <a:gsLst>
              <a:gs pos="0">
                <a:srgbClr val="FFFFFF"/>
              </a:gs>
              <a:gs pos="100000">
                <a:srgbClr val="EAEAEA"/>
              </a:gs>
            </a:gsLst>
            <a:lin ang="5400000" scaled="1"/>
          </a:gradFill>
          <a:ln w="12700">
            <a:solidFill>
              <a:srgbClr val="C0C0C0"/>
            </a:solidFill>
            <a:miter lim="800000"/>
            <a:headEnd/>
            <a:tailEnd/>
          </a:ln>
          <a:effectLst/>
        </p:spPr>
        <p:txBody>
          <a:bodyPr lIns="108000" tIns="72000" rIns="72000" bIns="72000" anchor="ctr"/>
          <a:lstStyle/>
          <a:p>
            <a:pPr marL="342900" indent="-342900">
              <a:lnSpc>
                <a:spcPct val="90000"/>
              </a:lnSpc>
              <a:spcBef>
                <a:spcPct val="10000"/>
              </a:spcBef>
              <a:buClr>
                <a:srgbClr val="C00000"/>
              </a:buClr>
              <a:buFont typeface="Arial" panose="020B0604020202020204" pitchFamily="34" charset="0"/>
              <a:buChar char="•"/>
            </a:pPr>
            <a:r>
              <a:rPr lang="de-DE" altLang="de-DE" sz="2000" noProof="1">
                <a:solidFill>
                  <a:srgbClr val="000000"/>
                </a:solidFill>
              </a:rPr>
              <a:t>Deutsch</a:t>
            </a:r>
          </a:p>
          <a:p>
            <a:pPr marL="342900" indent="-342900">
              <a:lnSpc>
                <a:spcPct val="90000"/>
              </a:lnSpc>
              <a:spcBef>
                <a:spcPct val="10000"/>
              </a:spcBef>
              <a:buClr>
                <a:srgbClr val="C00000"/>
              </a:buClr>
              <a:buFont typeface="Arial" panose="020B0604020202020204" pitchFamily="34" charset="0"/>
              <a:buChar char="•"/>
            </a:pPr>
            <a:r>
              <a:rPr lang="de-DE" altLang="de-DE" sz="2000" noProof="1">
                <a:solidFill>
                  <a:srgbClr val="000000"/>
                </a:solidFill>
              </a:rPr>
              <a:t>Mathematik</a:t>
            </a:r>
          </a:p>
          <a:p>
            <a:pPr marL="342900" indent="-342900">
              <a:lnSpc>
                <a:spcPct val="90000"/>
              </a:lnSpc>
              <a:spcBef>
                <a:spcPct val="10000"/>
              </a:spcBef>
              <a:buClr>
                <a:srgbClr val="C00000"/>
              </a:buClr>
              <a:buFont typeface="Arial" panose="020B0604020202020204" pitchFamily="34" charset="0"/>
              <a:buChar char="•"/>
            </a:pPr>
            <a:r>
              <a:rPr lang="de-DE" altLang="de-DE" sz="2000" noProof="1">
                <a:solidFill>
                  <a:srgbClr val="000000"/>
                </a:solidFill>
              </a:rPr>
              <a:t>Fremdsprache oder Naturwissenschaft oder Informatik</a:t>
            </a:r>
          </a:p>
          <a:p>
            <a:pPr marL="342900" indent="-342900">
              <a:lnSpc>
                <a:spcPct val="90000"/>
              </a:lnSpc>
              <a:spcBef>
                <a:spcPct val="10000"/>
              </a:spcBef>
              <a:buClr>
                <a:srgbClr val="C00000"/>
              </a:buClr>
              <a:buFont typeface="Arial" panose="020B0604020202020204" pitchFamily="34" charset="0"/>
              <a:buChar char="•"/>
            </a:pPr>
            <a:r>
              <a:rPr lang="de-DE" altLang="de-DE" sz="2000" noProof="1">
                <a:solidFill>
                  <a:srgbClr val="000000"/>
                </a:solidFill>
              </a:rPr>
              <a:t>Alle Aufgabenfelder müssen abgedeckt werden</a:t>
            </a:r>
          </a:p>
          <a:p>
            <a:pPr marL="342900" indent="-342900">
              <a:lnSpc>
                <a:spcPct val="90000"/>
              </a:lnSpc>
              <a:spcBef>
                <a:spcPct val="10000"/>
              </a:spcBef>
              <a:buClr>
                <a:srgbClr val="C00000"/>
              </a:buClr>
              <a:buFont typeface="Arial" panose="020B0604020202020204" pitchFamily="34" charset="0"/>
              <a:buChar char="•"/>
            </a:pPr>
            <a:r>
              <a:rPr lang="de-DE" altLang="de-DE" sz="2000" noProof="1">
                <a:solidFill>
                  <a:srgbClr val="000000"/>
                </a:solidFill>
              </a:rPr>
              <a:t>P1-P3 müssen aus mind. 2 Aufgabenfeldern stammen</a:t>
            </a:r>
            <a:endParaRPr lang="de-DE" sz="2000" i="1" dirty="0">
              <a:solidFill>
                <a:srgbClr val="000000"/>
              </a:solidFill>
            </a:endParaRPr>
          </a:p>
        </p:txBody>
      </p:sp>
      <p:pic>
        <p:nvPicPr>
          <p:cNvPr id="11"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 2">
            <a:extLst>
              <a:ext uri="{FF2B5EF4-FFF2-40B4-BE49-F238E27FC236}">
                <a16:creationId xmlns:a16="http://schemas.microsoft.com/office/drawing/2014/main" id="{360134B5-1209-2846-C580-90A82C6C0973}"/>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2380304283"/>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539750" y="179388"/>
            <a:ext cx="8208963" cy="1116012"/>
          </a:xfrm>
        </p:spPr>
        <p:txBody>
          <a:bodyPr/>
          <a:lstStyle/>
          <a:p>
            <a:r>
              <a:rPr lang="de-DE" sz="4000" dirty="0">
                <a:latin typeface="Arial" charset="0"/>
                <a:cs typeface="Arial" charset="0"/>
              </a:rPr>
              <a:t>Abiturnote</a:t>
            </a:r>
          </a:p>
        </p:txBody>
      </p:sp>
      <p:sp>
        <p:nvSpPr>
          <p:cNvPr id="49" name="Rectangle 80"/>
          <p:cNvSpPr>
            <a:spLocks noChangeArrowheads="1"/>
          </p:cNvSpPr>
          <p:nvPr/>
        </p:nvSpPr>
        <p:spPr bwMode="gray">
          <a:xfrm>
            <a:off x="668200" y="1581019"/>
            <a:ext cx="7751463" cy="472941"/>
          </a:xfrm>
          <a:prstGeom prst="rect">
            <a:avLst/>
          </a:prstGeom>
          <a:solidFill>
            <a:srgbClr val="BD1120"/>
          </a:solidFill>
          <a:ln w="12700">
            <a:solidFill>
              <a:schemeClr val="bg1"/>
            </a:solid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defTabSz="801688" eaLnBrk="0" hangingPunct="0"/>
            <a:r>
              <a:rPr lang="de-DE" altLang="de-DE" sz="2000" b="1" noProof="1">
                <a:solidFill>
                  <a:srgbClr val="FFFFFF"/>
                </a:solidFill>
              </a:rPr>
              <a:t>Die Abiturnote berechnet sich aus 3 Blöcken</a:t>
            </a:r>
          </a:p>
        </p:txBody>
      </p:sp>
      <p:pic>
        <p:nvPicPr>
          <p:cNvPr id="53"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80">
            <a:extLst>
              <a:ext uri="{FF2B5EF4-FFF2-40B4-BE49-F238E27FC236}">
                <a16:creationId xmlns:a16="http://schemas.microsoft.com/office/drawing/2014/main" id="{6438038C-B691-F156-8889-C8FC7124D3F4}"/>
              </a:ext>
            </a:extLst>
          </p:cNvPr>
          <p:cNvSpPr>
            <a:spLocks noChangeArrowheads="1"/>
          </p:cNvSpPr>
          <p:nvPr/>
        </p:nvSpPr>
        <p:spPr bwMode="gray">
          <a:xfrm>
            <a:off x="696268" y="2770203"/>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24 verbindl. GK</a:t>
            </a:r>
          </a:p>
        </p:txBody>
      </p:sp>
      <p:sp>
        <p:nvSpPr>
          <p:cNvPr id="3" name="Rectangle 5">
            <a:extLst>
              <a:ext uri="{FF2B5EF4-FFF2-40B4-BE49-F238E27FC236}">
                <a16:creationId xmlns:a16="http://schemas.microsoft.com/office/drawing/2014/main" id="{A2CE5D93-F021-AC35-DAC7-5D7CBD523504}"/>
              </a:ext>
            </a:extLst>
          </p:cNvPr>
          <p:cNvSpPr>
            <a:spLocks noChangeArrowheads="1"/>
          </p:cNvSpPr>
          <p:nvPr/>
        </p:nvSpPr>
        <p:spPr bwMode="gray">
          <a:xfrm>
            <a:off x="3131840" y="2763282"/>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Einfache Wertung</a:t>
            </a:r>
          </a:p>
        </p:txBody>
      </p:sp>
      <p:sp>
        <p:nvSpPr>
          <p:cNvPr id="6" name="Rectangle 80">
            <a:extLst>
              <a:ext uri="{FF2B5EF4-FFF2-40B4-BE49-F238E27FC236}">
                <a16:creationId xmlns:a16="http://schemas.microsoft.com/office/drawing/2014/main" id="{4DF7E081-B6B9-3825-B862-8F25EC5A4D57}"/>
              </a:ext>
            </a:extLst>
          </p:cNvPr>
          <p:cNvSpPr>
            <a:spLocks noChangeArrowheads="1"/>
          </p:cNvSpPr>
          <p:nvPr/>
        </p:nvSpPr>
        <p:spPr bwMode="gray">
          <a:xfrm>
            <a:off x="696268" y="3511792"/>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8 LK</a:t>
            </a:r>
          </a:p>
        </p:txBody>
      </p:sp>
      <p:sp>
        <p:nvSpPr>
          <p:cNvPr id="7" name="Rectangle 5">
            <a:extLst>
              <a:ext uri="{FF2B5EF4-FFF2-40B4-BE49-F238E27FC236}">
                <a16:creationId xmlns:a16="http://schemas.microsoft.com/office/drawing/2014/main" id="{ED8FE14D-9829-B057-4A4C-295FC94BAC01}"/>
              </a:ext>
            </a:extLst>
          </p:cNvPr>
          <p:cNvSpPr>
            <a:spLocks noChangeArrowheads="1"/>
          </p:cNvSpPr>
          <p:nvPr/>
        </p:nvSpPr>
        <p:spPr bwMode="gray">
          <a:xfrm>
            <a:off x="3126046" y="3504871"/>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Doppelte Wertung</a:t>
            </a:r>
          </a:p>
        </p:txBody>
      </p:sp>
      <p:sp>
        <p:nvSpPr>
          <p:cNvPr id="8" name="Rectangle 80">
            <a:extLst>
              <a:ext uri="{FF2B5EF4-FFF2-40B4-BE49-F238E27FC236}">
                <a16:creationId xmlns:a16="http://schemas.microsoft.com/office/drawing/2014/main" id="{FA626D95-34BF-F335-F534-B36432221BA9}"/>
              </a:ext>
            </a:extLst>
          </p:cNvPr>
          <p:cNvSpPr>
            <a:spLocks noChangeArrowheads="1"/>
          </p:cNvSpPr>
          <p:nvPr/>
        </p:nvSpPr>
        <p:spPr bwMode="gray">
          <a:xfrm>
            <a:off x="690475" y="4250105"/>
            <a:ext cx="2435572" cy="724525"/>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5 Prüfungen</a:t>
            </a:r>
          </a:p>
        </p:txBody>
      </p:sp>
      <p:sp>
        <p:nvSpPr>
          <p:cNvPr id="10" name="Rectangle 5">
            <a:extLst>
              <a:ext uri="{FF2B5EF4-FFF2-40B4-BE49-F238E27FC236}">
                <a16:creationId xmlns:a16="http://schemas.microsoft.com/office/drawing/2014/main" id="{DA5C8DF0-E9E5-53C3-5402-2DC1786E4D55}"/>
              </a:ext>
            </a:extLst>
          </p:cNvPr>
          <p:cNvSpPr>
            <a:spLocks noChangeArrowheads="1"/>
          </p:cNvSpPr>
          <p:nvPr/>
        </p:nvSpPr>
        <p:spPr bwMode="gray">
          <a:xfrm>
            <a:off x="3126047" y="4243185"/>
            <a:ext cx="5327478" cy="72452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t>Vierfache Wertung</a:t>
            </a:r>
            <a:endParaRPr lang="de-DE" sz="2000" dirty="0">
              <a:cs typeface="Arial" charset="0"/>
            </a:endParaRPr>
          </a:p>
        </p:txBody>
      </p:sp>
      <p:pic>
        <p:nvPicPr>
          <p:cNvPr id="12" name="Bild 2">
            <a:extLst>
              <a:ext uri="{FF2B5EF4-FFF2-40B4-BE49-F238E27FC236}">
                <a16:creationId xmlns:a16="http://schemas.microsoft.com/office/drawing/2014/main" id="{0CD76B04-163D-2157-5F6C-7A3C0526677E}"/>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
        <p:nvSpPr>
          <p:cNvPr id="4" name="Textfeld 3">
            <a:extLst>
              <a:ext uri="{FF2B5EF4-FFF2-40B4-BE49-F238E27FC236}">
                <a16:creationId xmlns:a16="http://schemas.microsoft.com/office/drawing/2014/main" id="{7DD9559B-4977-2C7D-182D-65A919A66FAC}"/>
              </a:ext>
            </a:extLst>
          </p:cNvPr>
          <p:cNvSpPr txBox="1"/>
          <p:nvPr/>
        </p:nvSpPr>
        <p:spPr>
          <a:xfrm>
            <a:off x="2029867" y="5229200"/>
            <a:ext cx="5327478" cy="646331"/>
          </a:xfrm>
          <a:prstGeom prst="rect">
            <a:avLst/>
          </a:prstGeom>
          <a:noFill/>
        </p:spPr>
        <p:txBody>
          <a:bodyPr wrap="square" rtlCol="0">
            <a:spAutoFit/>
          </a:bodyPr>
          <a:lstStyle/>
          <a:p>
            <a:r>
              <a:rPr lang="de-DE" dirty="0"/>
              <a:t>Die beiden Leistungskursfächer machen 40% der Abiturnote aus!</a:t>
            </a:r>
          </a:p>
        </p:txBody>
      </p:sp>
    </p:spTree>
    <p:extLst>
      <p:ext uri="{BB962C8B-B14F-4D97-AF65-F5344CB8AC3E}">
        <p14:creationId xmlns:p14="http://schemas.microsoft.com/office/powerpoint/2010/main" val="1054016963"/>
      </p:ext>
    </p:extLst>
  </p:cSld>
  <p:clrMapOvr>
    <a:masterClrMapping/>
  </p:clrMapOvr>
  <p:transition spd="med" advTm="12000">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E00134-B324-C7E9-99AA-C4DC6924B0EC}"/>
              </a:ext>
            </a:extLst>
          </p:cNvPr>
          <p:cNvSpPr>
            <a:spLocks noGrp="1"/>
          </p:cNvSpPr>
          <p:nvPr>
            <p:ph type="title"/>
          </p:nvPr>
        </p:nvSpPr>
        <p:spPr/>
        <p:txBody>
          <a:bodyPr/>
          <a:lstStyle/>
          <a:p>
            <a:r>
              <a:rPr lang="de-DE" dirty="0"/>
              <a:t>Einbringpflicht</a:t>
            </a:r>
            <a:endParaRPr lang="en-GB" dirty="0"/>
          </a:p>
        </p:txBody>
      </p:sp>
      <p:sp>
        <p:nvSpPr>
          <p:cNvPr id="3" name="Inhaltsplatzhalter 2">
            <a:extLst>
              <a:ext uri="{FF2B5EF4-FFF2-40B4-BE49-F238E27FC236}">
                <a16:creationId xmlns:a16="http://schemas.microsoft.com/office/drawing/2014/main" id="{82464289-398C-4B08-4D1C-2644C530634B}"/>
              </a:ext>
            </a:extLst>
          </p:cNvPr>
          <p:cNvSpPr>
            <a:spLocks noGrp="1"/>
          </p:cNvSpPr>
          <p:nvPr>
            <p:ph idx="1"/>
          </p:nvPr>
        </p:nvSpPr>
        <p:spPr/>
        <p:txBody>
          <a:bodyPr/>
          <a:lstStyle/>
          <a:p>
            <a:r>
              <a:rPr lang="de-DE" sz="2400" dirty="0"/>
              <a:t>Deutsch (4)</a:t>
            </a:r>
          </a:p>
          <a:p>
            <a:r>
              <a:rPr lang="de-DE" sz="2400" dirty="0"/>
              <a:t>Fortgeführte Fremdsprache (4)</a:t>
            </a:r>
          </a:p>
          <a:p>
            <a:r>
              <a:rPr lang="de-DE" sz="2400" dirty="0"/>
              <a:t>ggf. angefangene Fremdsprache: Q3+Q4 (2)</a:t>
            </a:r>
          </a:p>
          <a:p>
            <a:r>
              <a:rPr lang="de-DE" sz="2400" dirty="0"/>
              <a:t>Ästhetisches Fach (2)</a:t>
            </a:r>
          </a:p>
          <a:p>
            <a:r>
              <a:rPr lang="de-DE" sz="2400" dirty="0"/>
              <a:t>PoWi (2)</a:t>
            </a:r>
          </a:p>
          <a:p>
            <a:r>
              <a:rPr lang="de-DE" sz="2400" dirty="0"/>
              <a:t>Geschichte: (2)</a:t>
            </a:r>
          </a:p>
          <a:p>
            <a:r>
              <a:rPr lang="de-DE" sz="2400" dirty="0"/>
              <a:t>Mathe (4)</a:t>
            </a:r>
          </a:p>
          <a:p>
            <a:r>
              <a:rPr lang="de-DE" sz="2400" dirty="0"/>
              <a:t>Naturwissenschaft (4)</a:t>
            </a:r>
          </a:p>
          <a:p>
            <a:r>
              <a:rPr lang="de-DE" sz="2400" dirty="0"/>
              <a:t>Weitere FS/</a:t>
            </a:r>
            <a:r>
              <a:rPr lang="de-DE" sz="2400" dirty="0" err="1"/>
              <a:t>NaWi</a:t>
            </a:r>
            <a:r>
              <a:rPr lang="de-DE" sz="2400" dirty="0"/>
              <a:t>/Info (2)</a:t>
            </a:r>
          </a:p>
          <a:p>
            <a:r>
              <a:rPr lang="de-DE" sz="2400" dirty="0"/>
              <a:t>Prüfungsfächer jeweils (4)</a:t>
            </a:r>
          </a:p>
          <a:p>
            <a:pPr marL="0" indent="0">
              <a:buNone/>
            </a:pPr>
            <a:endParaRPr lang="de-DE" dirty="0"/>
          </a:p>
          <a:p>
            <a:endParaRPr lang="en-GB" dirty="0"/>
          </a:p>
        </p:txBody>
      </p:sp>
      <p:pic>
        <p:nvPicPr>
          <p:cNvPr id="4" name="Grafik 1">
            <a:extLst>
              <a:ext uri="{FF2B5EF4-FFF2-40B4-BE49-F238E27FC236}">
                <a16:creationId xmlns:a16="http://schemas.microsoft.com/office/drawing/2014/main" id="{F82B84FE-451D-12AB-1ACE-F71E6E0FD22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2">
            <a:extLst>
              <a:ext uri="{FF2B5EF4-FFF2-40B4-BE49-F238E27FC236}">
                <a16:creationId xmlns:a16="http://schemas.microsoft.com/office/drawing/2014/main" id="{70BBCBCF-F05B-BADC-726D-0BAD31A3B3E6}"/>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85915322"/>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95265-2A57-74B2-F61D-6D1075D7FA0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AC77B6C-2DDC-EA62-3712-CD341152E76E}"/>
              </a:ext>
            </a:extLst>
          </p:cNvPr>
          <p:cNvSpPr>
            <a:spLocks noGrp="1"/>
          </p:cNvSpPr>
          <p:nvPr>
            <p:ph type="title"/>
          </p:nvPr>
        </p:nvSpPr>
        <p:spPr/>
        <p:txBody>
          <a:bodyPr/>
          <a:lstStyle/>
          <a:p>
            <a:r>
              <a:rPr lang="de-DE" dirty="0"/>
              <a:t>Beispiel</a:t>
            </a:r>
            <a:endParaRPr lang="en-GB" dirty="0"/>
          </a:p>
        </p:txBody>
      </p:sp>
      <p:sp>
        <p:nvSpPr>
          <p:cNvPr id="3" name="Inhaltsplatzhalter 2">
            <a:extLst>
              <a:ext uri="{FF2B5EF4-FFF2-40B4-BE49-F238E27FC236}">
                <a16:creationId xmlns:a16="http://schemas.microsoft.com/office/drawing/2014/main" id="{54D9A311-BAAC-D15D-DFD7-C62E5DD9A547}"/>
              </a:ext>
            </a:extLst>
          </p:cNvPr>
          <p:cNvSpPr>
            <a:spLocks noGrp="1"/>
          </p:cNvSpPr>
          <p:nvPr>
            <p:ph idx="1"/>
          </p:nvPr>
        </p:nvSpPr>
        <p:spPr/>
        <p:txBody>
          <a:bodyPr/>
          <a:lstStyle/>
          <a:p>
            <a:r>
              <a:rPr lang="de-DE" sz="2400" dirty="0"/>
              <a:t>Deutsch und Mathe als LKs</a:t>
            </a:r>
          </a:p>
          <a:p>
            <a:r>
              <a:rPr lang="de-DE" sz="2400" dirty="0"/>
              <a:t>Englisch als P3		(4)</a:t>
            </a:r>
          </a:p>
          <a:p>
            <a:r>
              <a:rPr lang="de-DE" sz="2400" dirty="0"/>
              <a:t>Geschichte als P4		(4)</a:t>
            </a:r>
          </a:p>
          <a:p>
            <a:r>
              <a:rPr lang="de-DE" sz="2400" dirty="0"/>
              <a:t>Bio als P5			(4)</a:t>
            </a:r>
          </a:p>
          <a:p>
            <a:r>
              <a:rPr lang="de-DE" sz="2400" dirty="0">
                <a:highlight>
                  <a:srgbClr val="FFAB00"/>
                </a:highlight>
              </a:rPr>
              <a:t>Physik</a:t>
            </a:r>
            <a:r>
              <a:rPr lang="de-DE" sz="2400" dirty="0"/>
              <a:t>			(2)</a:t>
            </a:r>
          </a:p>
          <a:p>
            <a:r>
              <a:rPr lang="de-DE" sz="2400" dirty="0"/>
              <a:t>PoWi			(2)</a:t>
            </a:r>
          </a:p>
          <a:p>
            <a:r>
              <a:rPr lang="de-DE" sz="2400" dirty="0"/>
              <a:t>Ethik			(4)</a:t>
            </a:r>
          </a:p>
          <a:p>
            <a:r>
              <a:rPr lang="de-DE" sz="2400" dirty="0">
                <a:highlight>
                  <a:srgbClr val="FFAB00"/>
                </a:highlight>
              </a:rPr>
              <a:t>Kunst</a:t>
            </a:r>
            <a:r>
              <a:rPr lang="de-DE" sz="2400" dirty="0"/>
              <a:t>			(2)</a:t>
            </a:r>
          </a:p>
          <a:p>
            <a:r>
              <a:rPr lang="de-DE" sz="2400" dirty="0"/>
              <a:t>Sport			(2)</a:t>
            </a:r>
          </a:p>
          <a:p>
            <a:pPr marL="0" indent="0">
              <a:buNone/>
            </a:pPr>
            <a:r>
              <a:rPr lang="de-DE" sz="2400" dirty="0"/>
              <a:t>Q1/2: 32 </a:t>
            </a:r>
            <a:r>
              <a:rPr lang="de-DE" sz="2400" dirty="0" err="1"/>
              <a:t>WStd</a:t>
            </a:r>
            <a:r>
              <a:rPr lang="de-DE" sz="2400" dirty="0"/>
              <a:t>		Q3/4: 27 </a:t>
            </a:r>
            <a:r>
              <a:rPr lang="de-DE" sz="2400" dirty="0" err="1"/>
              <a:t>WStd</a:t>
            </a:r>
            <a:endParaRPr lang="de-DE" sz="2400" dirty="0"/>
          </a:p>
          <a:p>
            <a:endParaRPr lang="de-DE" sz="2400" dirty="0"/>
          </a:p>
          <a:p>
            <a:endParaRPr lang="de-DE" sz="2400" dirty="0"/>
          </a:p>
          <a:p>
            <a:pPr marL="0" indent="0">
              <a:buNone/>
            </a:pPr>
            <a:endParaRPr lang="de-DE" dirty="0"/>
          </a:p>
          <a:p>
            <a:endParaRPr lang="en-GB" dirty="0"/>
          </a:p>
        </p:txBody>
      </p:sp>
      <p:pic>
        <p:nvPicPr>
          <p:cNvPr id="4" name="Grafik 1">
            <a:extLst>
              <a:ext uri="{FF2B5EF4-FFF2-40B4-BE49-F238E27FC236}">
                <a16:creationId xmlns:a16="http://schemas.microsoft.com/office/drawing/2014/main" id="{339E7D0D-A506-4212-F244-0C65FE7F83D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2">
            <a:extLst>
              <a:ext uri="{FF2B5EF4-FFF2-40B4-BE49-F238E27FC236}">
                <a16:creationId xmlns:a16="http://schemas.microsoft.com/office/drawing/2014/main" id="{0DE4E319-E685-2821-6598-F5C875EB35DE}"/>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74204640"/>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CBDC84-5A7B-C186-90D2-CB3935DA907A}"/>
              </a:ext>
            </a:extLst>
          </p:cNvPr>
          <p:cNvSpPr>
            <a:spLocks noGrp="1"/>
          </p:cNvSpPr>
          <p:nvPr>
            <p:ph type="title"/>
          </p:nvPr>
        </p:nvSpPr>
        <p:spPr>
          <a:xfrm>
            <a:off x="457200" y="274638"/>
            <a:ext cx="8229600" cy="1143000"/>
          </a:xfrm>
        </p:spPr>
        <p:txBody>
          <a:bodyPr wrap="square" anchor="ctr">
            <a:normAutofit/>
          </a:bodyPr>
          <a:lstStyle/>
          <a:p>
            <a:r>
              <a:rPr lang="de-DE" dirty="0" err="1"/>
              <a:t>Anwahlmodus</a:t>
            </a:r>
            <a:endParaRPr lang="en-GB" dirty="0"/>
          </a:p>
        </p:txBody>
      </p:sp>
      <p:graphicFrame>
        <p:nvGraphicFramePr>
          <p:cNvPr id="5" name="Inhaltsplatzhalter 2">
            <a:extLst>
              <a:ext uri="{FF2B5EF4-FFF2-40B4-BE49-F238E27FC236}">
                <a16:creationId xmlns:a16="http://schemas.microsoft.com/office/drawing/2014/main" id="{8E8B5CD5-FE68-5FA7-DB1A-0DD192A109B6}"/>
              </a:ext>
            </a:extLst>
          </p:cNvPr>
          <p:cNvGraphicFramePr>
            <a:graphicFrameLocks noGrp="1"/>
          </p:cNvGraphicFramePr>
          <p:nvPr>
            <p:ph idx="1"/>
            <p:extLst>
              <p:ext uri="{D42A27DB-BD31-4B8C-83A1-F6EECF244321}">
                <p14:modId xmlns:p14="http://schemas.microsoft.com/office/powerpoint/2010/main" val="401004477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rafik 1">
            <a:extLst>
              <a:ext uri="{FF2B5EF4-FFF2-40B4-BE49-F238E27FC236}">
                <a16:creationId xmlns:a16="http://schemas.microsoft.com/office/drawing/2014/main" id="{86CD6262-B08A-BAEA-B168-7D6431C39EE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 2">
            <a:extLst>
              <a:ext uri="{FF2B5EF4-FFF2-40B4-BE49-F238E27FC236}">
                <a16:creationId xmlns:a16="http://schemas.microsoft.com/office/drawing/2014/main" id="{02537AE1-5F02-C778-E4B1-24574788121A}"/>
              </a:ext>
            </a:extLst>
          </p:cNvPr>
          <p:cNvPicPr>
            <a:picLocks/>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693538"/>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864E6C-3C4A-4868-BE4C-78C9E0AA6A28}"/>
              </a:ext>
            </a:extLst>
          </p:cNvPr>
          <p:cNvSpPr>
            <a:spLocks noGrp="1"/>
          </p:cNvSpPr>
          <p:nvPr>
            <p:ph type="title"/>
          </p:nvPr>
        </p:nvSpPr>
        <p:spPr/>
        <p:txBody>
          <a:bodyPr/>
          <a:lstStyle/>
          <a:p>
            <a:r>
              <a:rPr lang="de-DE" dirty="0"/>
              <a:t>Kriterien</a:t>
            </a:r>
            <a:endParaRPr lang="en-GB" dirty="0"/>
          </a:p>
        </p:txBody>
      </p:sp>
      <p:sp>
        <p:nvSpPr>
          <p:cNvPr id="3" name="Inhaltsplatzhalter 2">
            <a:extLst>
              <a:ext uri="{FF2B5EF4-FFF2-40B4-BE49-F238E27FC236}">
                <a16:creationId xmlns:a16="http://schemas.microsoft.com/office/drawing/2014/main" id="{41B30783-9C75-A076-A6F2-F2185733F06C}"/>
              </a:ext>
            </a:extLst>
          </p:cNvPr>
          <p:cNvSpPr>
            <a:spLocks noGrp="1"/>
          </p:cNvSpPr>
          <p:nvPr>
            <p:ph idx="1"/>
          </p:nvPr>
        </p:nvSpPr>
        <p:spPr/>
        <p:txBody>
          <a:bodyPr/>
          <a:lstStyle/>
          <a:p>
            <a:r>
              <a:rPr lang="de-DE" dirty="0"/>
              <a:t>Leistung</a:t>
            </a:r>
          </a:p>
          <a:p>
            <a:r>
              <a:rPr lang="de-DE" dirty="0"/>
              <a:t>Neigung</a:t>
            </a:r>
          </a:p>
          <a:p>
            <a:r>
              <a:rPr lang="de-DE" dirty="0"/>
              <a:t>Studien- und Berufsvorstellung</a:t>
            </a:r>
          </a:p>
          <a:p>
            <a:r>
              <a:rPr lang="de-DE" dirty="0"/>
              <a:t>Synergieeffekte</a:t>
            </a:r>
          </a:p>
          <a:p>
            <a:pPr marL="0" indent="0">
              <a:buNone/>
            </a:pPr>
            <a:endParaRPr lang="en-GB" dirty="0"/>
          </a:p>
        </p:txBody>
      </p:sp>
      <p:pic>
        <p:nvPicPr>
          <p:cNvPr id="4" name="Grafik 1">
            <a:extLst>
              <a:ext uri="{FF2B5EF4-FFF2-40B4-BE49-F238E27FC236}">
                <a16:creationId xmlns:a16="http://schemas.microsoft.com/office/drawing/2014/main" id="{6E7C13FB-3E59-EE9E-9B40-2CC355EAB24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2">
            <a:extLst>
              <a:ext uri="{FF2B5EF4-FFF2-40B4-BE49-F238E27FC236}">
                <a16:creationId xmlns:a16="http://schemas.microsoft.com/office/drawing/2014/main" id="{3D928917-F599-1324-727F-E808CC2ADF95}"/>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903230909"/>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ACB13-449F-64D7-0E41-9B0BF4D49C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B5659F2-60D1-01A9-20EC-A2B8E5BEF005}"/>
              </a:ext>
            </a:extLst>
          </p:cNvPr>
          <p:cNvSpPr>
            <a:spLocks noGrp="1"/>
          </p:cNvSpPr>
          <p:nvPr>
            <p:ph type="title"/>
          </p:nvPr>
        </p:nvSpPr>
        <p:spPr/>
        <p:txBody>
          <a:bodyPr/>
          <a:lstStyle/>
          <a:p>
            <a:r>
              <a:rPr lang="de-DE" dirty="0"/>
              <a:t>Sport</a:t>
            </a:r>
            <a:endParaRPr lang="en-GB" dirty="0"/>
          </a:p>
        </p:txBody>
      </p:sp>
      <p:sp>
        <p:nvSpPr>
          <p:cNvPr id="3" name="Inhaltsplatzhalter 2">
            <a:extLst>
              <a:ext uri="{FF2B5EF4-FFF2-40B4-BE49-F238E27FC236}">
                <a16:creationId xmlns:a16="http://schemas.microsoft.com/office/drawing/2014/main" id="{80D22779-B73D-BA65-E8F4-28079FCF848C}"/>
              </a:ext>
            </a:extLst>
          </p:cNvPr>
          <p:cNvSpPr>
            <a:spLocks noGrp="1"/>
          </p:cNvSpPr>
          <p:nvPr>
            <p:ph idx="1"/>
          </p:nvPr>
        </p:nvSpPr>
        <p:spPr/>
        <p:txBody>
          <a:bodyPr/>
          <a:lstStyle/>
          <a:p>
            <a:r>
              <a:rPr lang="de-DE" dirty="0"/>
              <a:t>Sport als Prüfungskurs: 3- statt 2 </a:t>
            </a:r>
            <a:r>
              <a:rPr lang="de-DE" dirty="0" err="1"/>
              <a:t>WStd</a:t>
            </a:r>
            <a:endParaRPr lang="de-DE" dirty="0"/>
          </a:p>
          <a:p>
            <a:r>
              <a:rPr lang="de-DE" dirty="0"/>
              <a:t>Sport kann nicht bei jeder LK-Kombination als Prüfungsfach gewählt werden</a:t>
            </a:r>
          </a:p>
          <a:p>
            <a:pPr lvl="1"/>
            <a:r>
              <a:rPr lang="de-DE" dirty="0"/>
              <a:t>Beispiel: Informatik, Englisch oder Kunst, Mathe</a:t>
            </a:r>
          </a:p>
          <a:p>
            <a:r>
              <a:rPr lang="de-DE" dirty="0"/>
              <a:t>Prüfungssportarten werden im Vorfeld fixiert und sind nicht beliebig</a:t>
            </a:r>
          </a:p>
          <a:p>
            <a:r>
              <a:rPr lang="de-DE" dirty="0"/>
              <a:t>Der Prüfungskurs kann nicht gewechselt werden (aber ein anderes Prüfungsfach kann gewählt werden)</a:t>
            </a:r>
          </a:p>
        </p:txBody>
      </p:sp>
      <p:pic>
        <p:nvPicPr>
          <p:cNvPr id="4" name="Grafik 1">
            <a:extLst>
              <a:ext uri="{FF2B5EF4-FFF2-40B4-BE49-F238E27FC236}">
                <a16:creationId xmlns:a16="http://schemas.microsoft.com/office/drawing/2014/main" id="{97363232-32F1-CE06-8C33-690B89DD3B6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2">
            <a:extLst>
              <a:ext uri="{FF2B5EF4-FFF2-40B4-BE49-F238E27FC236}">
                <a16:creationId xmlns:a16="http://schemas.microsoft.com/office/drawing/2014/main" id="{80D0CAB7-75A4-5D7A-3091-3B5B4C0B9D2A}"/>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3467051754"/>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Inhaltsplatzhalter 2"/>
          <p:cNvSpPr>
            <a:spLocks noGrp="1"/>
          </p:cNvSpPr>
          <p:nvPr>
            <p:ph idx="1"/>
          </p:nvPr>
        </p:nvSpPr>
        <p:spPr>
          <a:xfrm>
            <a:off x="457200" y="981074"/>
            <a:ext cx="8229600" cy="5328245"/>
          </a:xfrm>
        </p:spPr>
        <p:txBody>
          <a:bodyPr/>
          <a:lstStyle/>
          <a:p>
            <a:pPr algn="ctr">
              <a:buFont typeface="Arial" charset="0"/>
              <a:buNone/>
            </a:pPr>
            <a:r>
              <a:rPr lang="de-DE" b="1" dirty="0"/>
              <a:t>Danke für Ihre Aufmerksamkeit!</a:t>
            </a:r>
          </a:p>
          <a:p>
            <a:pPr algn="ctr">
              <a:buFont typeface="Arial" charset="0"/>
              <a:buNone/>
            </a:pPr>
            <a:endParaRPr lang="de-DE" b="1" dirty="0"/>
          </a:p>
          <a:p>
            <a:pPr algn="ctr">
              <a:buFont typeface="Arial" charset="0"/>
              <a:buNone/>
            </a:pPr>
            <a:endParaRPr lang="de-DE" b="1" dirty="0"/>
          </a:p>
          <a:p>
            <a:pPr algn="ctr">
              <a:buFont typeface="Arial" charset="0"/>
              <a:buNone/>
            </a:pPr>
            <a:endParaRPr lang="de-DE" b="1" dirty="0"/>
          </a:p>
          <a:p>
            <a:pPr algn="ctr">
              <a:buFont typeface="Arial" charset="0"/>
              <a:buNone/>
            </a:pPr>
            <a:endParaRPr lang="de-DE" b="1" dirty="0"/>
          </a:p>
          <a:p>
            <a:pPr algn="ctr">
              <a:buFont typeface="Arial" charset="0"/>
              <a:buNone/>
            </a:pPr>
            <a:endParaRPr lang="de-DE" b="1" dirty="0"/>
          </a:p>
          <a:p>
            <a:pPr algn="ctr">
              <a:buFont typeface="Arial" charset="0"/>
              <a:buNone/>
            </a:pPr>
            <a:endParaRPr lang="de-DE" b="1" dirty="0"/>
          </a:p>
          <a:p>
            <a:pPr algn="ctr">
              <a:buFont typeface="Arial" charset="0"/>
              <a:buNone/>
            </a:pPr>
            <a:endParaRPr lang="de-DE" b="1" dirty="0"/>
          </a:p>
          <a:p>
            <a:pPr algn="ctr">
              <a:spcBef>
                <a:spcPts val="1200"/>
              </a:spcBef>
              <a:buFont typeface="Arial" charset="0"/>
              <a:buNone/>
            </a:pPr>
            <a:r>
              <a:rPr lang="de-DE" sz="2400"/>
              <a:t> </a:t>
            </a:r>
            <a:endParaRPr lang="de-DE" sz="2400" dirty="0"/>
          </a:p>
        </p:txBody>
      </p:sp>
      <p:pic>
        <p:nvPicPr>
          <p:cNvPr id="4" name="Grafik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2042889"/>
            <a:ext cx="7800975"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 2">
            <a:extLst>
              <a:ext uri="{FF2B5EF4-FFF2-40B4-BE49-F238E27FC236}">
                <a16:creationId xmlns:a16="http://schemas.microsoft.com/office/drawing/2014/main" id="{86CC59ED-2DBF-68FF-4966-F4F69BAEB50C}"/>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665382901"/>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WordArt 5"/>
          <p:cNvSpPr>
            <a:spLocks noChangeArrowheads="1" noChangeShapeType="1" noTextEdit="1"/>
          </p:cNvSpPr>
          <p:nvPr/>
        </p:nvSpPr>
        <p:spPr bwMode="auto">
          <a:xfrm>
            <a:off x="1538288" y="1919288"/>
            <a:ext cx="1322387" cy="2166937"/>
          </a:xfrm>
          <a:prstGeom prst="rect">
            <a:avLst/>
          </a:prstGeom>
        </p:spPr>
        <p:txBody>
          <a:bodyPr wrap="none" fromWordArt="1">
            <a:prstTxWarp prst="textPlain">
              <a:avLst>
                <a:gd name="adj" fmla="val 50000"/>
              </a:avLst>
            </a:prstTxWarp>
          </a:bodyPr>
          <a:lstStyle/>
          <a:p>
            <a:pPr algn="ctr"/>
            <a:r>
              <a:rPr lang="de-DE" sz="3600" kern="10" dirty="0">
                <a:ln w="19050">
                  <a:solidFill>
                    <a:srgbClr val="D3D3D3"/>
                  </a:solidFill>
                  <a:round/>
                  <a:headEnd/>
                  <a:tailEnd/>
                </a:ln>
                <a:gradFill rotWithShape="1">
                  <a:gsLst>
                    <a:gs pos="0">
                      <a:srgbClr val="FFFFFF"/>
                    </a:gs>
                    <a:gs pos="100000">
                      <a:srgbClr val="A0A0A0"/>
                    </a:gs>
                  </a:gsLst>
                  <a:lin ang="5400000" scaled="1"/>
                </a:gradFill>
                <a:effectLst>
                  <a:outerShdw dist="63500" dir="2212194" algn="ctr" rotWithShape="0">
                    <a:srgbClr val="000000">
                      <a:alpha val="50000"/>
                    </a:srgbClr>
                  </a:outerShdw>
                </a:effectLst>
                <a:latin typeface="Arial Black"/>
              </a:rPr>
              <a:t>?</a:t>
            </a:r>
          </a:p>
        </p:txBody>
      </p:sp>
      <p:sp>
        <p:nvSpPr>
          <p:cNvPr id="6" name="WordArt 6"/>
          <p:cNvSpPr>
            <a:spLocks noChangeArrowheads="1" noChangeShapeType="1" noTextEdit="1"/>
          </p:cNvSpPr>
          <p:nvPr/>
        </p:nvSpPr>
        <p:spPr bwMode="auto">
          <a:xfrm>
            <a:off x="777875" y="2855913"/>
            <a:ext cx="1004888" cy="1647825"/>
          </a:xfrm>
          <a:prstGeom prst="rect">
            <a:avLst/>
          </a:prstGeom>
        </p:spPr>
        <p:txBody>
          <a:bodyPr wrap="none" fromWordArt="1">
            <a:prstTxWarp prst="textPlain">
              <a:avLst>
                <a:gd name="adj" fmla="val 50000"/>
              </a:avLst>
            </a:prstTxWarp>
          </a:bodyPr>
          <a:lstStyle/>
          <a:p>
            <a:pPr algn="ctr"/>
            <a:r>
              <a:rPr lang="de-DE" sz="3600" kern="10" dirty="0">
                <a:ln w="19050">
                  <a:solidFill>
                    <a:srgbClr val="D3D3D3"/>
                  </a:solidFill>
                  <a:round/>
                  <a:headEnd/>
                  <a:tailEnd/>
                </a:ln>
                <a:gradFill rotWithShape="1">
                  <a:gsLst>
                    <a:gs pos="0">
                      <a:srgbClr val="FFFFFF"/>
                    </a:gs>
                    <a:gs pos="100000">
                      <a:srgbClr val="D3D3D3"/>
                    </a:gs>
                  </a:gsLst>
                  <a:lin ang="5400000" scaled="1"/>
                </a:gradFill>
                <a:effectLst>
                  <a:outerShdw dist="63500" dir="2212194" algn="ctr" rotWithShape="0">
                    <a:srgbClr val="000000">
                      <a:alpha val="50000"/>
                    </a:srgbClr>
                  </a:outerShdw>
                </a:effectLst>
                <a:latin typeface="Arial Black"/>
              </a:rPr>
              <a:t>?</a:t>
            </a:r>
          </a:p>
        </p:txBody>
      </p:sp>
      <p:sp>
        <p:nvSpPr>
          <p:cNvPr id="7" name="WordArt 7"/>
          <p:cNvSpPr>
            <a:spLocks noChangeArrowheads="1" noChangeShapeType="1" noTextEdit="1"/>
          </p:cNvSpPr>
          <p:nvPr/>
        </p:nvSpPr>
        <p:spPr bwMode="auto">
          <a:xfrm>
            <a:off x="2200275" y="2817813"/>
            <a:ext cx="1546225" cy="2535237"/>
          </a:xfrm>
          <a:prstGeom prst="rect">
            <a:avLst/>
          </a:prstGeom>
        </p:spPr>
        <p:txBody>
          <a:bodyPr wrap="none" fromWordArt="1">
            <a:prstTxWarp prst="textPlain">
              <a:avLst>
                <a:gd name="adj" fmla="val 50000"/>
              </a:avLst>
            </a:prstTxWarp>
          </a:bodyPr>
          <a:lstStyle/>
          <a:p>
            <a:pPr algn="ctr"/>
            <a:r>
              <a:rPr lang="de-DE" sz="3600" kern="10" dirty="0">
                <a:ln w="19050">
                  <a:solidFill>
                    <a:srgbClr val="D3D3D3"/>
                  </a:solidFill>
                  <a:round/>
                  <a:headEnd/>
                  <a:tailEnd/>
                </a:ln>
                <a:gradFill rotWithShape="1">
                  <a:gsLst>
                    <a:gs pos="0">
                      <a:srgbClr val="FFFFFF"/>
                    </a:gs>
                    <a:gs pos="100000">
                      <a:srgbClr val="808080"/>
                    </a:gs>
                  </a:gsLst>
                  <a:lin ang="5400000" scaled="1"/>
                </a:gradFill>
                <a:effectLst>
                  <a:outerShdw dist="63500" dir="2212194" algn="ctr" rotWithShape="0">
                    <a:srgbClr val="000000">
                      <a:alpha val="50000"/>
                    </a:srgbClr>
                  </a:outerShdw>
                </a:effectLst>
                <a:latin typeface="Arial Black"/>
              </a:rPr>
              <a:t>?</a:t>
            </a:r>
          </a:p>
        </p:txBody>
      </p:sp>
      <p:sp>
        <p:nvSpPr>
          <p:cNvPr id="8" name="Textfeld 7"/>
          <p:cNvSpPr txBox="1"/>
          <p:nvPr/>
        </p:nvSpPr>
        <p:spPr>
          <a:xfrm>
            <a:off x="4283968" y="2924944"/>
            <a:ext cx="4608512" cy="1323439"/>
          </a:xfrm>
          <a:prstGeom prst="rect">
            <a:avLst/>
          </a:prstGeom>
          <a:noFill/>
        </p:spPr>
        <p:txBody>
          <a:bodyPr wrap="square" rtlCol="0">
            <a:spAutoFit/>
          </a:bodyPr>
          <a:lstStyle/>
          <a:p>
            <a:r>
              <a:rPr lang="de-DE" sz="4000" b="1" dirty="0">
                <a:solidFill>
                  <a:prstClr val="black"/>
                </a:solidFill>
              </a:rPr>
              <a:t>Haben Sie noch Fragen?</a:t>
            </a:r>
          </a:p>
        </p:txBody>
      </p:sp>
      <p:pic>
        <p:nvPicPr>
          <p:cNvPr id="10" name="Grafik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 2">
            <a:extLst>
              <a:ext uri="{FF2B5EF4-FFF2-40B4-BE49-F238E27FC236}">
                <a16:creationId xmlns:a16="http://schemas.microsoft.com/office/drawing/2014/main" id="{9F905E8E-FEDC-F7AC-BC26-FCD848E6E86A}"/>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2774525971"/>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447A3-AC20-879D-518E-7109C634BC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4D55651-B306-60CA-3667-FC53BB1C21F9}"/>
              </a:ext>
            </a:extLst>
          </p:cNvPr>
          <p:cNvSpPr>
            <a:spLocks noGrp="1"/>
          </p:cNvSpPr>
          <p:nvPr>
            <p:ph type="title"/>
          </p:nvPr>
        </p:nvSpPr>
        <p:spPr/>
        <p:txBody>
          <a:bodyPr/>
          <a:lstStyle/>
          <a:p>
            <a:r>
              <a:rPr lang="de-DE" dirty="0"/>
              <a:t>	Überblick</a:t>
            </a:r>
          </a:p>
        </p:txBody>
      </p:sp>
      <p:pic>
        <p:nvPicPr>
          <p:cNvPr id="5" name="Grafik 1">
            <a:extLst>
              <a:ext uri="{FF2B5EF4-FFF2-40B4-BE49-F238E27FC236}">
                <a16:creationId xmlns:a16="http://schemas.microsoft.com/office/drawing/2014/main" id="{206C4B59-EA46-B41C-F852-EB1AF323F42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470615"/>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Bild 2">
            <a:extLst>
              <a:ext uri="{FF2B5EF4-FFF2-40B4-BE49-F238E27FC236}">
                <a16:creationId xmlns:a16="http://schemas.microsoft.com/office/drawing/2014/main" id="{A15340B9-E393-69C4-3380-5E4A69D008CA}"/>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
        <p:nvSpPr>
          <p:cNvPr id="3" name="Textfeld 2">
            <a:extLst>
              <a:ext uri="{FF2B5EF4-FFF2-40B4-BE49-F238E27FC236}">
                <a16:creationId xmlns:a16="http://schemas.microsoft.com/office/drawing/2014/main" id="{8FBF33BF-4BD3-27C4-D0A6-D31E6A528AB9}"/>
              </a:ext>
            </a:extLst>
          </p:cNvPr>
          <p:cNvSpPr txBox="1"/>
          <p:nvPr/>
        </p:nvSpPr>
        <p:spPr>
          <a:xfrm>
            <a:off x="1259632" y="1844824"/>
            <a:ext cx="6696744" cy="3108543"/>
          </a:xfrm>
          <a:prstGeom prst="rect">
            <a:avLst/>
          </a:prstGeom>
          <a:noFill/>
        </p:spPr>
        <p:txBody>
          <a:bodyPr wrap="square" rtlCol="0">
            <a:spAutoFit/>
          </a:bodyPr>
          <a:lstStyle/>
          <a:p>
            <a:pPr marL="285750" indent="-285750">
              <a:buFont typeface="Arial" panose="020B0604020202020204" pitchFamily="34" charset="0"/>
              <a:buChar char="•"/>
            </a:pPr>
            <a:r>
              <a:rPr lang="de-DE" sz="2800" dirty="0"/>
              <a:t>Termine</a:t>
            </a:r>
          </a:p>
          <a:p>
            <a:pPr marL="285750" indent="-285750">
              <a:buFont typeface="Arial" panose="020B0604020202020204" pitchFamily="34" charset="0"/>
              <a:buChar char="•"/>
            </a:pPr>
            <a:r>
              <a:rPr lang="de-DE" sz="2800" dirty="0"/>
              <a:t>Informationsmöglichkeiten/ Beratungen im Vorfeld</a:t>
            </a:r>
          </a:p>
          <a:p>
            <a:pPr marL="285750" indent="-285750">
              <a:buFont typeface="Arial" panose="020B0604020202020204" pitchFamily="34" charset="0"/>
              <a:buChar char="•"/>
            </a:pPr>
            <a:r>
              <a:rPr lang="de-DE" sz="2800" dirty="0"/>
              <a:t>Überblick über die Qualifikationsphase</a:t>
            </a:r>
          </a:p>
          <a:p>
            <a:pPr marL="285750" indent="-285750">
              <a:buFont typeface="Arial" panose="020B0604020202020204" pitchFamily="34" charset="0"/>
              <a:buChar char="•"/>
            </a:pPr>
            <a:r>
              <a:rPr lang="de-DE" sz="2800" dirty="0"/>
              <a:t>Abitur</a:t>
            </a:r>
          </a:p>
          <a:p>
            <a:pPr marL="285750" indent="-285750">
              <a:buFont typeface="Arial" panose="020B0604020202020204" pitchFamily="34" charset="0"/>
              <a:buChar char="•"/>
            </a:pPr>
            <a:r>
              <a:rPr lang="de-DE" sz="2800" dirty="0"/>
              <a:t>Vorgaben für Kurswahlen</a:t>
            </a:r>
          </a:p>
          <a:p>
            <a:pPr marL="285750" indent="-285750">
              <a:buFont typeface="Arial" panose="020B0604020202020204" pitchFamily="34" charset="0"/>
              <a:buChar char="•"/>
            </a:pPr>
            <a:r>
              <a:rPr lang="de-DE" sz="2800" dirty="0"/>
              <a:t>Kursangebot/</a:t>
            </a:r>
            <a:r>
              <a:rPr lang="de-DE" sz="2800" dirty="0" err="1"/>
              <a:t>Anwahlen</a:t>
            </a:r>
            <a:r>
              <a:rPr lang="de-DE" sz="2800" dirty="0"/>
              <a:t> an der GHS</a:t>
            </a:r>
            <a:endParaRPr lang="en-GB" sz="2800" dirty="0"/>
          </a:p>
        </p:txBody>
      </p:sp>
    </p:spTree>
    <p:extLst>
      <p:ext uri="{BB962C8B-B14F-4D97-AF65-F5344CB8AC3E}">
        <p14:creationId xmlns:p14="http://schemas.microsoft.com/office/powerpoint/2010/main" val="949069583"/>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el 1"/>
          <p:cNvSpPr>
            <a:spLocks noGrp="1"/>
          </p:cNvSpPr>
          <p:nvPr>
            <p:ph type="title"/>
          </p:nvPr>
        </p:nvSpPr>
        <p:spPr>
          <a:xfrm>
            <a:off x="2123728" y="179388"/>
            <a:ext cx="6624985" cy="1116012"/>
          </a:xfrm>
        </p:spPr>
        <p:txBody>
          <a:bodyPr/>
          <a:lstStyle/>
          <a:p>
            <a:r>
              <a:rPr lang="de-DE" sz="4000" dirty="0">
                <a:latin typeface="Arial" charset="0"/>
                <a:cs typeface="Arial" charset="0"/>
              </a:rPr>
              <a:t>Fachhochschulreife (schulischer Teil)</a:t>
            </a:r>
          </a:p>
        </p:txBody>
      </p:sp>
      <p:sp>
        <p:nvSpPr>
          <p:cNvPr id="49" name="Rectangle 80"/>
          <p:cNvSpPr>
            <a:spLocks noChangeArrowheads="1"/>
          </p:cNvSpPr>
          <p:nvPr/>
        </p:nvSpPr>
        <p:spPr bwMode="gray">
          <a:xfrm>
            <a:off x="668200" y="1581019"/>
            <a:ext cx="7751463" cy="472941"/>
          </a:xfrm>
          <a:prstGeom prst="rect">
            <a:avLst/>
          </a:prstGeom>
          <a:solidFill>
            <a:srgbClr val="BD1120"/>
          </a:solidFill>
          <a:ln w="12700">
            <a:solidFill>
              <a:schemeClr val="bg1"/>
            </a:solid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defTabSz="801688" eaLnBrk="0" hangingPunct="0"/>
            <a:r>
              <a:rPr lang="de-DE" altLang="de-DE" sz="2000" b="1" noProof="1">
                <a:solidFill>
                  <a:srgbClr val="FFFFFF"/>
                </a:solidFill>
              </a:rPr>
              <a:t>Für den SFHR sind einbringpflichtig…</a:t>
            </a:r>
          </a:p>
        </p:txBody>
      </p:sp>
      <p:pic>
        <p:nvPicPr>
          <p:cNvPr id="53"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80">
            <a:extLst>
              <a:ext uri="{FF2B5EF4-FFF2-40B4-BE49-F238E27FC236}">
                <a16:creationId xmlns:a16="http://schemas.microsoft.com/office/drawing/2014/main" id="{6438038C-B691-F156-8889-C8FC7124D3F4}"/>
              </a:ext>
            </a:extLst>
          </p:cNvPr>
          <p:cNvSpPr>
            <a:spLocks noChangeArrowheads="1"/>
          </p:cNvSpPr>
          <p:nvPr/>
        </p:nvSpPr>
        <p:spPr bwMode="gray">
          <a:xfrm>
            <a:off x="696268" y="2770203"/>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Je 2 Kurse pro LK</a:t>
            </a:r>
          </a:p>
        </p:txBody>
      </p:sp>
      <p:sp>
        <p:nvSpPr>
          <p:cNvPr id="3" name="Rectangle 5">
            <a:extLst>
              <a:ext uri="{FF2B5EF4-FFF2-40B4-BE49-F238E27FC236}">
                <a16:creationId xmlns:a16="http://schemas.microsoft.com/office/drawing/2014/main" id="{A2CE5D93-F021-AC35-DAC7-5D7CBD523504}"/>
              </a:ext>
            </a:extLst>
          </p:cNvPr>
          <p:cNvSpPr>
            <a:spLocks noChangeArrowheads="1"/>
          </p:cNvSpPr>
          <p:nvPr/>
        </p:nvSpPr>
        <p:spPr bwMode="gray">
          <a:xfrm>
            <a:off x="3131840" y="2763282"/>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aus aufeinanderfolgenden Halbjahren</a:t>
            </a:r>
          </a:p>
        </p:txBody>
      </p:sp>
      <p:sp>
        <p:nvSpPr>
          <p:cNvPr id="6" name="Rectangle 80">
            <a:extLst>
              <a:ext uri="{FF2B5EF4-FFF2-40B4-BE49-F238E27FC236}">
                <a16:creationId xmlns:a16="http://schemas.microsoft.com/office/drawing/2014/main" id="{4DF7E081-B6B9-3825-B862-8F25EC5A4D57}"/>
              </a:ext>
            </a:extLst>
          </p:cNvPr>
          <p:cNvSpPr>
            <a:spLocks noChangeArrowheads="1"/>
          </p:cNvSpPr>
          <p:nvPr/>
        </p:nvSpPr>
        <p:spPr bwMode="gray">
          <a:xfrm>
            <a:off x="696268" y="3511792"/>
            <a:ext cx="2435572" cy="445774"/>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Je 2 Kurse in </a:t>
            </a:r>
          </a:p>
        </p:txBody>
      </p:sp>
      <p:sp>
        <p:nvSpPr>
          <p:cNvPr id="7" name="Rectangle 5">
            <a:extLst>
              <a:ext uri="{FF2B5EF4-FFF2-40B4-BE49-F238E27FC236}">
                <a16:creationId xmlns:a16="http://schemas.microsoft.com/office/drawing/2014/main" id="{ED8FE14D-9829-B057-4A4C-295FC94BAC01}"/>
              </a:ext>
            </a:extLst>
          </p:cNvPr>
          <p:cNvSpPr>
            <a:spLocks noChangeArrowheads="1"/>
          </p:cNvSpPr>
          <p:nvPr/>
        </p:nvSpPr>
        <p:spPr bwMode="gray">
          <a:xfrm>
            <a:off x="3126046" y="3504871"/>
            <a:ext cx="5315891" cy="45269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dirty="0">
                <a:cs typeface="Arial" charset="0"/>
              </a:rPr>
              <a:t>D, FS, PW/G, M, NW aufeinanderfolgend</a:t>
            </a:r>
          </a:p>
        </p:txBody>
      </p:sp>
      <p:sp>
        <p:nvSpPr>
          <p:cNvPr id="8" name="Rectangle 80">
            <a:extLst>
              <a:ext uri="{FF2B5EF4-FFF2-40B4-BE49-F238E27FC236}">
                <a16:creationId xmlns:a16="http://schemas.microsoft.com/office/drawing/2014/main" id="{FA626D95-34BF-F335-F534-B36432221BA9}"/>
              </a:ext>
            </a:extLst>
          </p:cNvPr>
          <p:cNvSpPr>
            <a:spLocks noChangeArrowheads="1"/>
          </p:cNvSpPr>
          <p:nvPr/>
        </p:nvSpPr>
        <p:spPr bwMode="gray">
          <a:xfrm>
            <a:off x="690475" y="4250105"/>
            <a:ext cx="2435572" cy="724525"/>
          </a:xfrm>
          <a:prstGeom prst="rect">
            <a:avLst/>
          </a:prstGeom>
          <a:solidFill>
            <a:srgbClr val="BD112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11 GK, 4LK</a:t>
            </a:r>
          </a:p>
        </p:txBody>
      </p:sp>
      <p:sp>
        <p:nvSpPr>
          <p:cNvPr id="10" name="Rectangle 5">
            <a:extLst>
              <a:ext uri="{FF2B5EF4-FFF2-40B4-BE49-F238E27FC236}">
                <a16:creationId xmlns:a16="http://schemas.microsoft.com/office/drawing/2014/main" id="{DA5C8DF0-E9E5-53C3-5402-2DC1786E4D55}"/>
              </a:ext>
            </a:extLst>
          </p:cNvPr>
          <p:cNvSpPr>
            <a:spLocks noChangeArrowheads="1"/>
          </p:cNvSpPr>
          <p:nvPr/>
        </p:nvSpPr>
        <p:spPr bwMode="gray">
          <a:xfrm>
            <a:off x="3126047" y="4243185"/>
            <a:ext cx="5327478" cy="724525"/>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101600" lvl="2" algn="just">
              <a:spcBef>
                <a:spcPts val="600"/>
              </a:spcBef>
              <a:buClr>
                <a:schemeClr val="accent2"/>
              </a:buClr>
              <a:tabLst>
                <a:tab pos="8085138" algn="l"/>
                <a:tab pos="8534400" algn="l"/>
                <a:tab pos="8983663" algn="l"/>
              </a:tabLst>
            </a:pPr>
            <a:r>
              <a:rPr lang="de-DE" sz="2000" b="1" dirty="0"/>
              <a:t>max. 4 GK und 2 LK  </a:t>
            </a:r>
            <a:r>
              <a:rPr lang="de-DE" sz="2000" dirty="0"/>
              <a:t>mit weniger als 5 Punkten bewertet wurde.</a:t>
            </a:r>
            <a:endParaRPr lang="de-DE" sz="2000" dirty="0">
              <a:cs typeface="Arial" charset="0"/>
            </a:endParaRPr>
          </a:p>
        </p:txBody>
      </p:sp>
      <p:pic>
        <p:nvPicPr>
          <p:cNvPr id="12" name="Bild 2">
            <a:extLst>
              <a:ext uri="{FF2B5EF4-FFF2-40B4-BE49-F238E27FC236}">
                <a16:creationId xmlns:a16="http://schemas.microsoft.com/office/drawing/2014/main" id="{0CD76B04-163D-2157-5F6C-7A3C0526677E}"/>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2717718890"/>
      </p:ext>
    </p:extLst>
  </p:cSld>
  <p:clrMapOvr>
    <a:masterClrMapping/>
  </p:clrMapOvr>
  <p:transition spd="med" advTm="1200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58DF98-F5E0-EC5C-2314-17FA4BC82C35}"/>
              </a:ext>
            </a:extLst>
          </p:cNvPr>
          <p:cNvSpPr>
            <a:spLocks noGrp="1"/>
          </p:cNvSpPr>
          <p:nvPr>
            <p:ph type="title"/>
          </p:nvPr>
        </p:nvSpPr>
        <p:spPr>
          <a:xfrm>
            <a:off x="2195736" y="274638"/>
            <a:ext cx="6491064" cy="2146250"/>
          </a:xfrm>
        </p:spPr>
        <p:txBody>
          <a:bodyPr/>
          <a:lstStyle/>
          <a:p>
            <a:r>
              <a:rPr lang="de-DE" dirty="0"/>
              <a:t>Termine</a:t>
            </a:r>
            <a:br>
              <a:rPr lang="de-DE" dirty="0"/>
            </a:br>
            <a:endParaRPr lang="de-DE" dirty="0"/>
          </a:p>
        </p:txBody>
      </p:sp>
      <p:pic>
        <p:nvPicPr>
          <p:cNvPr id="5" name="Grafik 1">
            <a:extLst>
              <a:ext uri="{FF2B5EF4-FFF2-40B4-BE49-F238E27FC236}">
                <a16:creationId xmlns:a16="http://schemas.microsoft.com/office/drawing/2014/main" id="{14AD8F90-BB88-624C-7D2C-E4C6D222E3F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470615"/>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feld 2">
            <a:extLst>
              <a:ext uri="{FF2B5EF4-FFF2-40B4-BE49-F238E27FC236}">
                <a16:creationId xmlns:a16="http://schemas.microsoft.com/office/drawing/2014/main" id="{1ED195C5-EF5C-2FBE-DF3C-555E2B9624B4}"/>
              </a:ext>
            </a:extLst>
          </p:cNvPr>
          <p:cNvSpPr txBox="1"/>
          <p:nvPr/>
        </p:nvSpPr>
        <p:spPr>
          <a:xfrm>
            <a:off x="755576" y="1628800"/>
            <a:ext cx="7488832" cy="2677656"/>
          </a:xfrm>
          <a:prstGeom prst="rect">
            <a:avLst/>
          </a:prstGeom>
          <a:noFill/>
        </p:spPr>
        <p:txBody>
          <a:bodyPr wrap="square" rtlCol="0">
            <a:spAutoFit/>
          </a:bodyPr>
          <a:lstStyle/>
          <a:p>
            <a:pPr marL="285750" indent="-285750">
              <a:buFont typeface="Arial" panose="020B0604020202020204" pitchFamily="34" charset="0"/>
              <a:buChar char="•"/>
            </a:pPr>
            <a:r>
              <a:rPr lang="de-DE" sz="2800" dirty="0"/>
              <a:t>Bis 20.03.26 Verbindliche Grund- und Leistungskurswahl für die Q1/2</a:t>
            </a:r>
          </a:p>
          <a:p>
            <a:pPr marL="285750" indent="-285750">
              <a:buFont typeface="Arial" panose="020B0604020202020204" pitchFamily="34" charset="0"/>
              <a:buChar char="•"/>
            </a:pPr>
            <a:endParaRPr lang="de-DE" sz="2800" dirty="0"/>
          </a:p>
          <a:p>
            <a:pPr marL="285750" indent="-285750">
              <a:buFont typeface="Arial" panose="020B0604020202020204" pitchFamily="34" charset="0"/>
              <a:buChar char="•"/>
            </a:pPr>
            <a:endParaRPr lang="de-DE" sz="2800" dirty="0"/>
          </a:p>
          <a:p>
            <a:pPr marL="285750" indent="-285750">
              <a:buFont typeface="Arial" panose="020B0604020202020204" pitchFamily="34" charset="0"/>
              <a:buChar char="•"/>
            </a:pPr>
            <a:r>
              <a:rPr lang="de-DE" sz="2800" dirty="0"/>
              <a:t>Vor den Sommerferien: Anwahl von Sportkursen und AGs</a:t>
            </a:r>
            <a:endParaRPr lang="en-GB" sz="2800" dirty="0"/>
          </a:p>
        </p:txBody>
      </p:sp>
      <p:pic>
        <p:nvPicPr>
          <p:cNvPr id="4" name="Bild 2">
            <a:extLst>
              <a:ext uri="{FF2B5EF4-FFF2-40B4-BE49-F238E27FC236}">
                <a16:creationId xmlns:a16="http://schemas.microsoft.com/office/drawing/2014/main" id="{4C3C7D4B-648A-EA88-FC5F-8B9F7CC877F0}"/>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2436299198"/>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07A79-7364-EC05-1842-56DB55FF8ED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BEB6727-CE4B-2876-188C-763C61C971E2}"/>
              </a:ext>
            </a:extLst>
          </p:cNvPr>
          <p:cNvSpPr>
            <a:spLocks noGrp="1"/>
          </p:cNvSpPr>
          <p:nvPr>
            <p:ph type="title"/>
          </p:nvPr>
        </p:nvSpPr>
        <p:spPr>
          <a:xfrm>
            <a:off x="2195736" y="274638"/>
            <a:ext cx="6491064" cy="2146250"/>
          </a:xfrm>
        </p:spPr>
        <p:txBody>
          <a:bodyPr/>
          <a:lstStyle/>
          <a:p>
            <a:r>
              <a:rPr lang="de-DE" dirty="0"/>
              <a:t>Informationen/Beratungen</a:t>
            </a:r>
            <a:br>
              <a:rPr lang="de-DE" dirty="0"/>
            </a:br>
            <a:endParaRPr lang="de-DE" dirty="0"/>
          </a:p>
        </p:txBody>
      </p:sp>
      <p:pic>
        <p:nvPicPr>
          <p:cNvPr id="5" name="Grafik 1">
            <a:extLst>
              <a:ext uri="{FF2B5EF4-FFF2-40B4-BE49-F238E27FC236}">
                <a16:creationId xmlns:a16="http://schemas.microsoft.com/office/drawing/2014/main" id="{427A7F9C-136E-559E-7A88-6AFAA592745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470615"/>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feld 2">
            <a:extLst>
              <a:ext uri="{FF2B5EF4-FFF2-40B4-BE49-F238E27FC236}">
                <a16:creationId xmlns:a16="http://schemas.microsoft.com/office/drawing/2014/main" id="{A86B69EE-130C-BF4E-87C8-8095FA904EF6}"/>
              </a:ext>
            </a:extLst>
          </p:cNvPr>
          <p:cNvSpPr txBox="1"/>
          <p:nvPr/>
        </p:nvSpPr>
        <p:spPr>
          <a:xfrm>
            <a:off x="755576" y="1628800"/>
            <a:ext cx="7488832" cy="3970318"/>
          </a:xfrm>
          <a:prstGeom prst="rect">
            <a:avLst/>
          </a:prstGeom>
          <a:noFill/>
        </p:spPr>
        <p:txBody>
          <a:bodyPr wrap="square" rtlCol="0">
            <a:spAutoFit/>
          </a:bodyPr>
          <a:lstStyle/>
          <a:p>
            <a:pPr marL="285750" indent="-285750">
              <a:buFont typeface="Arial" panose="020B0604020202020204" pitchFamily="34" charset="0"/>
              <a:buChar char="•"/>
            </a:pPr>
            <a:r>
              <a:rPr lang="de-DE" sz="2800" dirty="0"/>
              <a:t>Infoabend</a:t>
            </a:r>
          </a:p>
          <a:p>
            <a:pPr marL="285750" indent="-285750">
              <a:buFont typeface="Arial" panose="020B0604020202020204" pitchFamily="34" charset="0"/>
              <a:buChar char="•"/>
            </a:pPr>
            <a:r>
              <a:rPr lang="de-DE" sz="2800" dirty="0"/>
              <a:t>Unterrichtssequenzen auf LK-Niveau</a:t>
            </a:r>
          </a:p>
          <a:p>
            <a:pPr marL="285750" indent="-285750">
              <a:buFont typeface="Arial" panose="020B0604020202020204" pitchFamily="34" charset="0"/>
              <a:buChar char="•"/>
            </a:pPr>
            <a:r>
              <a:rPr lang="de-DE" sz="2800" dirty="0"/>
              <a:t>Infoveranstaltung für Schülerinnen und Schüler</a:t>
            </a:r>
          </a:p>
          <a:p>
            <a:pPr marL="285750" indent="-285750">
              <a:buFont typeface="Arial" panose="020B0604020202020204" pitchFamily="34" charset="0"/>
              <a:buChar char="•"/>
            </a:pPr>
            <a:r>
              <a:rPr lang="de-DE" sz="2800" dirty="0"/>
              <a:t>Bis zu Kurswahl: Beratungen im Rahmen der Klassenstunde</a:t>
            </a:r>
          </a:p>
          <a:p>
            <a:pPr marL="285750" indent="-285750">
              <a:buFont typeface="Arial" panose="020B0604020202020204" pitchFamily="34" charset="0"/>
              <a:buChar char="•"/>
            </a:pPr>
            <a:r>
              <a:rPr lang="de-DE" sz="2800" dirty="0"/>
              <a:t>Vor den Kurswahlen: fachliche Beratung</a:t>
            </a:r>
          </a:p>
          <a:p>
            <a:pPr marL="285750" indent="-285750">
              <a:buFont typeface="Arial" panose="020B0604020202020204" pitchFamily="34" charset="0"/>
              <a:buChar char="•"/>
            </a:pPr>
            <a:r>
              <a:rPr lang="de-DE" sz="2800" dirty="0"/>
              <a:t>Im Einzelfall nach Absprache: Hospitation im LK-Unterricht der Q-Phase</a:t>
            </a:r>
            <a:endParaRPr lang="en-GB" sz="2800" dirty="0"/>
          </a:p>
        </p:txBody>
      </p:sp>
      <p:pic>
        <p:nvPicPr>
          <p:cNvPr id="4" name="Bild 2">
            <a:extLst>
              <a:ext uri="{FF2B5EF4-FFF2-40B4-BE49-F238E27FC236}">
                <a16:creationId xmlns:a16="http://schemas.microsoft.com/office/drawing/2014/main" id="{AC0F5427-54A5-B292-2308-B6098F5F64D9}"/>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372424475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70" name="Rectangle 124"/>
          <p:cNvSpPr>
            <a:spLocks noGrp="1" noChangeArrowheads="1"/>
          </p:cNvSpPr>
          <p:nvPr>
            <p:ph type="title"/>
          </p:nvPr>
        </p:nvSpPr>
        <p:spPr>
          <a:xfrm>
            <a:off x="540000" y="180000"/>
            <a:ext cx="8208000" cy="1116000"/>
          </a:xfrm>
        </p:spPr>
        <p:txBody>
          <a:bodyPr/>
          <a:lstStyle/>
          <a:p>
            <a:r>
              <a:rPr lang="de-DE" altLang="de-DE" sz="4000" noProof="1">
                <a:latin typeface="Arial" pitchFamily="34" charset="0"/>
                <a:cs typeface="Arial" pitchFamily="34" charset="0"/>
              </a:rPr>
              <a:t>Qualifikationsphase</a:t>
            </a:r>
          </a:p>
        </p:txBody>
      </p:sp>
      <p:grpSp>
        <p:nvGrpSpPr>
          <p:cNvPr id="4" name="Group 92"/>
          <p:cNvGrpSpPr>
            <a:grpSpLocks/>
          </p:cNvGrpSpPr>
          <p:nvPr/>
        </p:nvGrpSpPr>
        <p:grpSpPr bwMode="auto">
          <a:xfrm>
            <a:off x="801751" y="4703414"/>
            <a:ext cx="1846262" cy="1077913"/>
            <a:chOff x="201" y="2976"/>
            <a:chExt cx="1163" cy="679"/>
          </a:xfrm>
        </p:grpSpPr>
        <p:sp>
          <p:nvSpPr>
            <p:cNvPr id="292904" name="Rectangle 18"/>
            <p:cNvSpPr>
              <a:spLocks noChangeArrowheads="1"/>
            </p:cNvSpPr>
            <p:nvPr/>
          </p:nvSpPr>
          <p:spPr bwMode="gray">
            <a:xfrm>
              <a:off x="201" y="3415"/>
              <a:ext cx="1023" cy="240"/>
            </a:xfrm>
            <a:prstGeom prst="rect">
              <a:avLst/>
            </a:prstGeom>
            <a:gradFill rotWithShape="1">
              <a:gsLst>
                <a:gs pos="0">
                  <a:srgbClr val="969696"/>
                </a:gs>
                <a:gs pos="100000">
                  <a:srgbClr val="DBDBDB"/>
                </a:gs>
              </a:gsLst>
              <a:lin ang="2700000" scaled="1"/>
            </a:gradFill>
            <a:ln w="19050">
              <a:solidFill>
                <a:srgbClr val="C00000"/>
              </a:solidFill>
              <a:miter lim="800000"/>
              <a:headEnd/>
              <a:tailEnd/>
            </a:ln>
          </p:spPr>
          <p:txBody>
            <a:bodyPr/>
            <a:lstStyle/>
            <a:p>
              <a:pPr algn="ctr"/>
              <a:r>
                <a:rPr lang="de-DE" altLang="de-DE" dirty="0">
                  <a:solidFill>
                    <a:srgbClr val="000000"/>
                  </a:solidFill>
                </a:rPr>
                <a:t>E1 + E2</a:t>
              </a:r>
            </a:p>
          </p:txBody>
        </p:sp>
        <p:sp>
          <p:nvSpPr>
            <p:cNvPr id="292905" name="Freeform 19"/>
            <p:cNvSpPr>
              <a:spLocks/>
            </p:cNvSpPr>
            <p:nvPr/>
          </p:nvSpPr>
          <p:spPr bwMode="gray">
            <a:xfrm>
              <a:off x="1224" y="2976"/>
              <a:ext cx="140" cy="679"/>
            </a:xfrm>
            <a:custGeom>
              <a:avLst/>
              <a:gdLst>
                <a:gd name="T0" fmla="*/ 140 w 140"/>
                <a:gd name="T1" fmla="*/ 0 h 679"/>
                <a:gd name="T2" fmla="*/ 140 w 140"/>
                <a:gd name="T3" fmla="*/ 216 h 679"/>
                <a:gd name="T4" fmla="*/ 0 w 140"/>
                <a:gd name="T5" fmla="*/ 679 h 679"/>
                <a:gd name="T6" fmla="*/ 0 w 140"/>
                <a:gd name="T7" fmla="*/ 439 h 679"/>
                <a:gd name="T8" fmla="*/ 140 w 140"/>
                <a:gd name="T9" fmla="*/ 0 h 6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0" h="679">
                  <a:moveTo>
                    <a:pt x="140" y="0"/>
                  </a:moveTo>
                  <a:lnTo>
                    <a:pt x="140" y="216"/>
                  </a:lnTo>
                  <a:lnTo>
                    <a:pt x="0" y="679"/>
                  </a:lnTo>
                  <a:lnTo>
                    <a:pt x="0" y="439"/>
                  </a:lnTo>
                  <a:lnTo>
                    <a:pt x="140" y="0"/>
                  </a:lnTo>
                  <a:close/>
                </a:path>
              </a:pathLst>
            </a:custGeom>
            <a:gradFill rotWithShape="1">
              <a:gsLst>
                <a:gs pos="0">
                  <a:srgbClr val="C0C0C0"/>
                </a:gs>
                <a:gs pos="100000">
                  <a:srgbClr val="616161"/>
                </a:gs>
              </a:gsLst>
              <a:lin ang="5400000" scaled="1"/>
            </a:gradFill>
            <a:ln w="19050">
              <a:solidFill>
                <a:srgbClr val="C00000"/>
              </a:solidFill>
              <a:round/>
              <a:headEnd/>
              <a:tailEnd/>
            </a:ln>
          </p:spPr>
          <p:txBody>
            <a:bodyPr/>
            <a:lstStyle/>
            <a:p>
              <a:endParaRPr lang="de-DE" dirty="0"/>
            </a:p>
          </p:txBody>
        </p:sp>
        <p:sp>
          <p:nvSpPr>
            <p:cNvPr id="292906" name="Freeform 20"/>
            <p:cNvSpPr>
              <a:spLocks/>
            </p:cNvSpPr>
            <p:nvPr/>
          </p:nvSpPr>
          <p:spPr bwMode="gray">
            <a:xfrm>
              <a:off x="201" y="2976"/>
              <a:ext cx="1163" cy="439"/>
            </a:xfrm>
            <a:custGeom>
              <a:avLst/>
              <a:gdLst>
                <a:gd name="T0" fmla="*/ 1163 w 1163"/>
                <a:gd name="T1" fmla="*/ 0 h 439"/>
                <a:gd name="T2" fmla="*/ 226 w 1163"/>
                <a:gd name="T3" fmla="*/ 0 h 439"/>
                <a:gd name="T4" fmla="*/ 0 w 1163"/>
                <a:gd name="T5" fmla="*/ 439 h 439"/>
                <a:gd name="T6" fmla="*/ 1023 w 1163"/>
                <a:gd name="T7" fmla="*/ 439 h 439"/>
                <a:gd name="T8" fmla="*/ 1163 w 1163"/>
                <a:gd name="T9" fmla="*/ 0 h 43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63" h="439">
                  <a:moveTo>
                    <a:pt x="1163" y="0"/>
                  </a:moveTo>
                  <a:lnTo>
                    <a:pt x="226" y="0"/>
                  </a:lnTo>
                  <a:lnTo>
                    <a:pt x="0" y="439"/>
                  </a:lnTo>
                  <a:lnTo>
                    <a:pt x="1023" y="439"/>
                  </a:lnTo>
                  <a:lnTo>
                    <a:pt x="1163" y="0"/>
                  </a:lnTo>
                  <a:close/>
                </a:path>
              </a:pathLst>
            </a:custGeom>
            <a:gradFill rotWithShape="1">
              <a:gsLst>
                <a:gs pos="0">
                  <a:srgbClr val="F5F5F5"/>
                </a:gs>
                <a:gs pos="100000">
                  <a:srgbClr val="C9C9C9"/>
                </a:gs>
              </a:gsLst>
              <a:lin ang="18900000" scaled="1"/>
            </a:gradFill>
            <a:ln w="19050">
              <a:solidFill>
                <a:srgbClr val="C00000"/>
              </a:solidFill>
              <a:round/>
              <a:headEnd/>
              <a:tailEnd/>
            </a:ln>
          </p:spPr>
          <p:txBody>
            <a:bodyPr/>
            <a:lstStyle/>
            <a:p>
              <a:endParaRPr lang="de-DE" dirty="0"/>
            </a:p>
          </p:txBody>
        </p:sp>
      </p:grpSp>
      <p:grpSp>
        <p:nvGrpSpPr>
          <p:cNvPr id="5" name="Group 89"/>
          <p:cNvGrpSpPr>
            <a:grpSpLocks/>
          </p:cNvGrpSpPr>
          <p:nvPr/>
        </p:nvGrpSpPr>
        <p:grpSpPr bwMode="auto">
          <a:xfrm>
            <a:off x="6898087" y="3568860"/>
            <a:ext cx="1895475" cy="1076325"/>
            <a:chOff x="4375" y="2014"/>
            <a:chExt cx="1194" cy="678"/>
          </a:xfrm>
        </p:grpSpPr>
        <p:sp>
          <p:nvSpPr>
            <p:cNvPr id="292895" name="Rectangle 30"/>
            <p:cNvSpPr>
              <a:spLocks noChangeArrowheads="1"/>
            </p:cNvSpPr>
            <p:nvPr/>
          </p:nvSpPr>
          <p:spPr bwMode="gray">
            <a:xfrm>
              <a:off x="4547" y="2452"/>
              <a:ext cx="1022" cy="240"/>
            </a:xfrm>
            <a:prstGeom prst="rect">
              <a:avLst/>
            </a:prstGeom>
            <a:gradFill rotWithShape="1">
              <a:gsLst>
                <a:gs pos="0">
                  <a:srgbClr val="969696"/>
                </a:gs>
                <a:gs pos="100000">
                  <a:srgbClr val="DBDBDB"/>
                </a:gs>
              </a:gsLst>
              <a:lin ang="2700000" scaled="1"/>
            </a:gradFill>
            <a:ln w="19050">
              <a:solidFill>
                <a:srgbClr val="C00000"/>
              </a:solidFill>
              <a:miter lim="800000"/>
              <a:headEnd/>
              <a:tailEnd/>
            </a:ln>
          </p:spPr>
          <p:txBody>
            <a:bodyPr/>
            <a:lstStyle/>
            <a:p>
              <a:pPr algn="ctr"/>
              <a:r>
                <a:rPr lang="de-DE" altLang="de-DE" dirty="0">
                  <a:solidFill>
                    <a:srgbClr val="000000"/>
                  </a:solidFill>
                </a:rPr>
                <a:t>5 Prüfungen</a:t>
              </a:r>
            </a:p>
          </p:txBody>
        </p:sp>
        <p:sp>
          <p:nvSpPr>
            <p:cNvPr id="292896" name="Freeform 31"/>
            <p:cNvSpPr>
              <a:spLocks/>
            </p:cNvSpPr>
            <p:nvPr/>
          </p:nvSpPr>
          <p:spPr bwMode="gray">
            <a:xfrm>
              <a:off x="4375" y="2014"/>
              <a:ext cx="172" cy="678"/>
            </a:xfrm>
            <a:custGeom>
              <a:avLst/>
              <a:gdLst>
                <a:gd name="T0" fmla="*/ 0 w 172"/>
                <a:gd name="T1" fmla="*/ 0 h 678"/>
                <a:gd name="T2" fmla="*/ 0 w 172"/>
                <a:gd name="T3" fmla="*/ 214 h 678"/>
                <a:gd name="T4" fmla="*/ 172 w 172"/>
                <a:gd name="T5" fmla="*/ 678 h 678"/>
                <a:gd name="T6" fmla="*/ 172 w 172"/>
                <a:gd name="T7" fmla="*/ 438 h 678"/>
                <a:gd name="T8" fmla="*/ 0 w 172"/>
                <a:gd name="T9" fmla="*/ 0 h 6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2" h="678">
                  <a:moveTo>
                    <a:pt x="0" y="0"/>
                  </a:moveTo>
                  <a:lnTo>
                    <a:pt x="0" y="214"/>
                  </a:lnTo>
                  <a:lnTo>
                    <a:pt x="172" y="678"/>
                  </a:lnTo>
                  <a:lnTo>
                    <a:pt x="172" y="438"/>
                  </a:lnTo>
                  <a:lnTo>
                    <a:pt x="0" y="0"/>
                  </a:lnTo>
                  <a:close/>
                </a:path>
              </a:pathLst>
            </a:custGeom>
            <a:gradFill rotWithShape="1">
              <a:gsLst>
                <a:gs pos="0">
                  <a:srgbClr val="C0C0C0"/>
                </a:gs>
                <a:gs pos="100000">
                  <a:srgbClr val="616161"/>
                </a:gs>
              </a:gsLst>
              <a:lin ang="5400000" scaled="1"/>
            </a:gradFill>
            <a:ln w="19050">
              <a:solidFill>
                <a:srgbClr val="C00000"/>
              </a:solidFill>
              <a:round/>
              <a:headEnd/>
              <a:tailEnd/>
            </a:ln>
          </p:spPr>
          <p:txBody>
            <a:bodyPr/>
            <a:lstStyle/>
            <a:p>
              <a:endParaRPr lang="de-DE" dirty="0"/>
            </a:p>
          </p:txBody>
        </p:sp>
        <p:sp>
          <p:nvSpPr>
            <p:cNvPr id="292897" name="Freeform 32"/>
            <p:cNvSpPr>
              <a:spLocks/>
            </p:cNvSpPr>
            <p:nvPr/>
          </p:nvSpPr>
          <p:spPr bwMode="gray">
            <a:xfrm>
              <a:off x="4375" y="2014"/>
              <a:ext cx="1194" cy="438"/>
            </a:xfrm>
            <a:custGeom>
              <a:avLst/>
              <a:gdLst>
                <a:gd name="T0" fmla="*/ 914 w 1195"/>
                <a:gd name="T1" fmla="*/ 0 h 438"/>
                <a:gd name="T2" fmla="*/ 0 w 1195"/>
                <a:gd name="T3" fmla="*/ 0 h 438"/>
                <a:gd name="T4" fmla="*/ 172 w 1195"/>
                <a:gd name="T5" fmla="*/ 438 h 438"/>
                <a:gd name="T6" fmla="*/ 1192 w 1195"/>
                <a:gd name="T7" fmla="*/ 438 h 438"/>
                <a:gd name="T8" fmla="*/ 914 w 1195"/>
                <a:gd name="T9" fmla="*/ 0 h 4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95" h="438">
                  <a:moveTo>
                    <a:pt x="917" y="0"/>
                  </a:moveTo>
                  <a:lnTo>
                    <a:pt x="0" y="0"/>
                  </a:lnTo>
                  <a:lnTo>
                    <a:pt x="172" y="438"/>
                  </a:lnTo>
                  <a:lnTo>
                    <a:pt x="1195" y="438"/>
                  </a:lnTo>
                  <a:lnTo>
                    <a:pt x="917" y="0"/>
                  </a:lnTo>
                  <a:close/>
                </a:path>
              </a:pathLst>
            </a:custGeom>
            <a:gradFill rotWithShape="1">
              <a:gsLst>
                <a:gs pos="0">
                  <a:srgbClr val="F5F5F5"/>
                </a:gs>
                <a:gs pos="100000">
                  <a:srgbClr val="C9C9C9"/>
                </a:gs>
              </a:gsLst>
              <a:lin ang="18900000" scaled="1"/>
            </a:gradFill>
            <a:ln w="19050">
              <a:solidFill>
                <a:srgbClr val="C00000"/>
              </a:solidFill>
              <a:round/>
              <a:headEnd/>
              <a:tailEnd/>
            </a:ln>
          </p:spPr>
          <p:txBody>
            <a:bodyPr/>
            <a:lstStyle/>
            <a:p>
              <a:endParaRPr lang="de-DE" dirty="0"/>
            </a:p>
          </p:txBody>
        </p:sp>
      </p:grpSp>
      <p:grpSp>
        <p:nvGrpSpPr>
          <p:cNvPr id="6" name="Group 88"/>
          <p:cNvGrpSpPr>
            <a:grpSpLocks/>
          </p:cNvGrpSpPr>
          <p:nvPr/>
        </p:nvGrpSpPr>
        <p:grpSpPr bwMode="auto">
          <a:xfrm>
            <a:off x="3719237" y="4010131"/>
            <a:ext cx="2304256" cy="1295400"/>
            <a:chOff x="2399" y="2494"/>
            <a:chExt cx="972" cy="680"/>
          </a:xfrm>
        </p:grpSpPr>
        <p:sp>
          <p:nvSpPr>
            <p:cNvPr id="292893" name="Freeform 34"/>
            <p:cNvSpPr>
              <a:spLocks/>
            </p:cNvSpPr>
            <p:nvPr/>
          </p:nvSpPr>
          <p:spPr bwMode="gray">
            <a:xfrm>
              <a:off x="2399" y="2494"/>
              <a:ext cx="972" cy="438"/>
            </a:xfrm>
            <a:custGeom>
              <a:avLst/>
              <a:gdLst>
                <a:gd name="T0" fmla="*/ 924 w 973"/>
                <a:gd name="T1" fmla="*/ 0 h 438"/>
                <a:gd name="T2" fmla="*/ 46 w 973"/>
                <a:gd name="T3" fmla="*/ 0 h 438"/>
                <a:gd name="T4" fmla="*/ 0 w 973"/>
                <a:gd name="T5" fmla="*/ 438 h 438"/>
                <a:gd name="T6" fmla="*/ 970 w 973"/>
                <a:gd name="T7" fmla="*/ 438 h 438"/>
                <a:gd name="T8" fmla="*/ 924 w 973"/>
                <a:gd name="T9" fmla="*/ 0 h 4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73" h="438">
                  <a:moveTo>
                    <a:pt x="927" y="0"/>
                  </a:moveTo>
                  <a:lnTo>
                    <a:pt x="46" y="0"/>
                  </a:lnTo>
                  <a:lnTo>
                    <a:pt x="0" y="438"/>
                  </a:lnTo>
                  <a:lnTo>
                    <a:pt x="973" y="438"/>
                  </a:lnTo>
                  <a:lnTo>
                    <a:pt x="927" y="0"/>
                  </a:lnTo>
                  <a:close/>
                </a:path>
              </a:pathLst>
            </a:custGeom>
            <a:gradFill rotWithShape="1">
              <a:gsLst>
                <a:gs pos="0">
                  <a:srgbClr val="F5F5F5"/>
                </a:gs>
                <a:gs pos="100000">
                  <a:srgbClr val="C9C9C9"/>
                </a:gs>
              </a:gsLst>
              <a:lin ang="18900000" scaled="1"/>
            </a:gradFill>
            <a:ln w="19050">
              <a:solidFill>
                <a:srgbClr val="C00000"/>
              </a:solidFill>
              <a:round/>
              <a:headEnd/>
              <a:tailEnd/>
            </a:ln>
          </p:spPr>
          <p:txBody>
            <a:bodyPr/>
            <a:lstStyle/>
            <a:p>
              <a:endParaRPr lang="de-DE" dirty="0"/>
            </a:p>
          </p:txBody>
        </p:sp>
        <p:sp>
          <p:nvSpPr>
            <p:cNvPr id="292894" name="Rectangle 35"/>
            <p:cNvSpPr>
              <a:spLocks noChangeArrowheads="1"/>
            </p:cNvSpPr>
            <p:nvPr/>
          </p:nvSpPr>
          <p:spPr bwMode="gray">
            <a:xfrm>
              <a:off x="2399" y="2932"/>
              <a:ext cx="972" cy="242"/>
            </a:xfrm>
            <a:prstGeom prst="rect">
              <a:avLst/>
            </a:prstGeom>
            <a:gradFill rotWithShape="1">
              <a:gsLst>
                <a:gs pos="0">
                  <a:srgbClr val="969696"/>
                </a:gs>
                <a:gs pos="100000">
                  <a:srgbClr val="DBDBDB"/>
                </a:gs>
              </a:gsLst>
              <a:lin ang="2700000" scaled="1"/>
            </a:gradFill>
            <a:ln w="19050">
              <a:solidFill>
                <a:srgbClr val="C00000"/>
              </a:solidFill>
              <a:miter lim="800000"/>
              <a:headEnd/>
              <a:tailEnd/>
            </a:ln>
          </p:spPr>
          <p:txBody>
            <a:bodyPr/>
            <a:lstStyle/>
            <a:p>
              <a:pPr algn="ctr"/>
              <a:r>
                <a:rPr lang="de-DE" altLang="de-DE" dirty="0">
                  <a:solidFill>
                    <a:srgbClr val="000000"/>
                  </a:solidFill>
                </a:rPr>
                <a:t>Q 1-4</a:t>
              </a:r>
            </a:p>
          </p:txBody>
        </p:sp>
      </p:grpSp>
      <p:sp>
        <p:nvSpPr>
          <p:cNvPr id="292878" name="Line 46"/>
          <p:cNvSpPr>
            <a:spLocks noChangeShapeType="1"/>
          </p:cNvSpPr>
          <p:nvPr/>
        </p:nvSpPr>
        <p:spPr bwMode="gray">
          <a:xfrm flipV="1">
            <a:off x="3419872" y="1916832"/>
            <a:ext cx="0" cy="2073275"/>
          </a:xfrm>
          <a:prstGeom prst="line">
            <a:avLst/>
          </a:prstGeom>
          <a:noFill/>
          <a:ln w="19050">
            <a:solidFill>
              <a:srgbClr val="969696"/>
            </a:solidFill>
            <a:prstDash val="sysDot"/>
            <a:round/>
            <a:headEnd/>
            <a:tailEnd/>
          </a:ln>
          <a:effectLst/>
        </p:spPr>
        <p:txBody>
          <a:bodyPr wrap="none" anchor="ctr"/>
          <a:lstStyle/>
          <a:p>
            <a:endParaRPr lang="de-DE" dirty="0"/>
          </a:p>
        </p:txBody>
      </p:sp>
      <p:sp>
        <p:nvSpPr>
          <p:cNvPr id="292880" name="Line 48"/>
          <p:cNvSpPr>
            <a:spLocks noChangeShapeType="1"/>
          </p:cNvSpPr>
          <p:nvPr/>
        </p:nvSpPr>
        <p:spPr bwMode="gray">
          <a:xfrm flipV="1">
            <a:off x="6516216" y="1916832"/>
            <a:ext cx="0" cy="1227137"/>
          </a:xfrm>
          <a:prstGeom prst="line">
            <a:avLst/>
          </a:prstGeom>
          <a:noFill/>
          <a:ln w="19050">
            <a:solidFill>
              <a:srgbClr val="969696"/>
            </a:solidFill>
            <a:prstDash val="sysDot"/>
            <a:round/>
            <a:headEnd/>
            <a:tailEnd/>
          </a:ln>
          <a:effectLst/>
        </p:spPr>
        <p:txBody>
          <a:bodyPr wrap="none" anchor="ctr"/>
          <a:lstStyle/>
          <a:p>
            <a:endParaRPr lang="de-DE" dirty="0"/>
          </a:p>
        </p:txBody>
      </p:sp>
      <p:sp>
        <p:nvSpPr>
          <p:cNvPr id="292881" name="Rectangle 19"/>
          <p:cNvSpPr>
            <a:spLocks noChangeArrowheads="1"/>
          </p:cNvSpPr>
          <p:nvPr/>
        </p:nvSpPr>
        <p:spPr bwMode="gray">
          <a:xfrm>
            <a:off x="323528" y="1633395"/>
            <a:ext cx="3096022" cy="360363"/>
          </a:xfrm>
          <a:prstGeom prst="rect">
            <a:avLst/>
          </a:prstGeom>
          <a:solidFill>
            <a:srgbClr val="C0000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108000" tIns="0" rIns="0" bIns="0" anchor="ctr"/>
          <a:lstStyle/>
          <a:p>
            <a:pPr defTabSz="801688" eaLnBrk="0" hangingPunct="0"/>
            <a:r>
              <a:rPr lang="de-DE" altLang="de-DE" sz="1400" b="1" noProof="1">
                <a:solidFill>
                  <a:schemeClr val="bg1"/>
                </a:solidFill>
              </a:rPr>
              <a:t>Einführungsphase (1 Jahr)</a:t>
            </a:r>
          </a:p>
        </p:txBody>
      </p:sp>
      <p:sp>
        <p:nvSpPr>
          <p:cNvPr id="292882" name="Rectangle 53"/>
          <p:cNvSpPr>
            <a:spLocks noChangeArrowheads="1"/>
          </p:cNvSpPr>
          <p:nvPr/>
        </p:nvSpPr>
        <p:spPr bwMode="gray">
          <a:xfrm>
            <a:off x="3419872" y="1633396"/>
            <a:ext cx="3092450" cy="360363"/>
          </a:xfrm>
          <a:prstGeom prst="rect">
            <a:avLst/>
          </a:prstGeom>
          <a:solidFill>
            <a:srgbClr val="C0000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108000" tIns="0" rIns="0" bIns="0" anchor="ctr"/>
          <a:lstStyle/>
          <a:p>
            <a:pPr defTabSz="801688" eaLnBrk="0" hangingPunct="0"/>
            <a:r>
              <a:rPr lang="de-DE" altLang="de-DE" sz="1400" b="1" noProof="1">
                <a:solidFill>
                  <a:schemeClr val="bg1"/>
                </a:solidFill>
              </a:rPr>
              <a:t>Qualifikationsphase (2 Jahre)</a:t>
            </a:r>
          </a:p>
        </p:txBody>
      </p:sp>
      <p:sp>
        <p:nvSpPr>
          <p:cNvPr id="292883" name="Rectangle 54"/>
          <p:cNvSpPr>
            <a:spLocks noChangeArrowheads="1"/>
          </p:cNvSpPr>
          <p:nvPr/>
        </p:nvSpPr>
        <p:spPr bwMode="gray">
          <a:xfrm>
            <a:off x="6512322" y="1633395"/>
            <a:ext cx="1976437" cy="360363"/>
          </a:xfrm>
          <a:prstGeom prst="rect">
            <a:avLst/>
          </a:prstGeom>
          <a:solidFill>
            <a:srgbClr val="C00000"/>
          </a:solidFill>
          <a:ln w="12700">
            <a:noFill/>
            <a:miter lim="800000"/>
            <a:headEnd/>
            <a:tailEnd/>
          </a:ln>
          <a:effectLst/>
          <a:scene3d>
            <a:camera prst="orthographicFront">
              <a:rot lat="0" lon="0" rev="0"/>
            </a:camera>
            <a:lightRig rig="balanced" dir="t">
              <a:rot lat="0" lon="0" rev="8700000"/>
            </a:lightRig>
          </a:scene3d>
          <a:sp3d>
            <a:bevelT w="190500" h="38100"/>
          </a:sp3d>
        </p:spPr>
        <p:txBody>
          <a:bodyPr lIns="108000" tIns="0" rIns="0" bIns="0" anchor="ctr"/>
          <a:lstStyle/>
          <a:p>
            <a:pPr defTabSz="801688" eaLnBrk="0" hangingPunct="0"/>
            <a:r>
              <a:rPr lang="de-DE" altLang="de-DE" sz="1400" b="1" noProof="1">
                <a:solidFill>
                  <a:schemeClr val="bg1"/>
                </a:solidFill>
              </a:rPr>
              <a:t>Abitur</a:t>
            </a:r>
          </a:p>
        </p:txBody>
      </p:sp>
      <p:sp>
        <p:nvSpPr>
          <p:cNvPr id="406583" name="Rectangle 55"/>
          <p:cNvSpPr>
            <a:spLocks noChangeArrowheads="1"/>
          </p:cNvSpPr>
          <p:nvPr/>
        </p:nvSpPr>
        <p:spPr bwMode="gray">
          <a:xfrm>
            <a:off x="6516216" y="2219375"/>
            <a:ext cx="1973262" cy="1951037"/>
          </a:xfrm>
          <a:prstGeom prst="rect">
            <a:avLst/>
          </a:prstGeom>
          <a:noFill/>
          <a:ln>
            <a:noFill/>
          </a:ln>
          <a:effectLst/>
          <a:extLst>
            <a:ext uri="{909E8E84-426E-40DD-AFC4-6F175D3DCCD1}">
              <a14:hiddenFill xmlns:a14="http://schemas.microsoft.com/office/drawing/2010/main">
                <a:solidFill>
                  <a:srgbClr val="919191"/>
                </a:solidFill>
              </a14:hiddenFill>
            </a:ext>
            <a:ext uri="{91240B29-F687-4F45-9708-019B960494DF}">
              <a14:hiddenLine xmlns:a14="http://schemas.microsoft.com/office/drawing/2010/main" w="19050">
                <a:solidFill>
                  <a:srgbClr val="EAEAEA"/>
                </a:solidFill>
                <a:miter lim="800000"/>
                <a:headEnd/>
                <a:tailEnd/>
              </a14:hiddenLine>
            </a:ext>
            <a:ext uri="{AF507438-7753-43E0-B8FC-AC1667EBCBE1}">
              <a14:hiddenEffects xmlns:a14="http://schemas.microsoft.com/office/drawing/2010/main">
                <a:effectLst>
                  <a:outerShdw dist="53882" dir="2700000" algn="ctr" rotWithShape="0">
                    <a:srgbClr val="B2B2B2"/>
                  </a:outerShdw>
                </a:effectLst>
              </a14:hiddenEffects>
            </a:ext>
          </a:extLst>
        </p:spPr>
        <p:txBody>
          <a:bodyPr lIns="108000" tIns="180000" rIns="0" bIns="0"/>
          <a:lstStyle>
            <a:lvl1pPr defTabSz="801688" eaLnBrk="0" hangingPunct="0">
              <a:defRPr>
                <a:solidFill>
                  <a:schemeClr val="tx1"/>
                </a:solidFill>
                <a:latin typeface="Arial" pitchFamily="34" charset="0"/>
                <a:cs typeface="Arial" pitchFamily="34" charset="0"/>
              </a:defRPr>
            </a:lvl1pPr>
            <a:lvl2pPr marL="501650" defTabSz="801688" eaLnBrk="0" hangingPunct="0">
              <a:defRPr>
                <a:solidFill>
                  <a:schemeClr val="tx1"/>
                </a:solidFill>
                <a:latin typeface="Arial" pitchFamily="34" charset="0"/>
                <a:cs typeface="Arial" pitchFamily="34" charset="0"/>
              </a:defRPr>
            </a:lvl2pPr>
            <a:lvl3pPr marL="1001713" defTabSz="801688" eaLnBrk="0" hangingPunct="0">
              <a:defRPr>
                <a:solidFill>
                  <a:schemeClr val="tx1"/>
                </a:solidFill>
                <a:latin typeface="Arial" pitchFamily="34" charset="0"/>
                <a:cs typeface="Arial" pitchFamily="34" charset="0"/>
              </a:defRPr>
            </a:lvl3pPr>
            <a:lvl4pPr marL="1503363" defTabSz="801688" eaLnBrk="0" hangingPunct="0">
              <a:defRPr>
                <a:solidFill>
                  <a:schemeClr val="tx1"/>
                </a:solidFill>
                <a:latin typeface="Arial" pitchFamily="34" charset="0"/>
                <a:cs typeface="Arial" pitchFamily="34" charset="0"/>
              </a:defRPr>
            </a:lvl4pPr>
            <a:lvl5pPr marL="2003425" defTabSz="801688" eaLnBrk="0" hangingPunct="0">
              <a:defRPr>
                <a:solidFill>
                  <a:schemeClr val="tx1"/>
                </a:solidFill>
                <a:latin typeface="Arial" pitchFamily="34" charset="0"/>
                <a:cs typeface="Arial" pitchFamily="34" charset="0"/>
              </a:defRPr>
            </a:lvl5pPr>
            <a:lvl6pPr marL="2460625" defTabSz="801688" eaLnBrk="0" fontAlgn="base" hangingPunct="0">
              <a:spcBef>
                <a:spcPct val="0"/>
              </a:spcBef>
              <a:spcAft>
                <a:spcPct val="0"/>
              </a:spcAft>
              <a:defRPr>
                <a:solidFill>
                  <a:schemeClr val="tx1"/>
                </a:solidFill>
                <a:latin typeface="Arial" pitchFamily="34" charset="0"/>
                <a:cs typeface="Arial" pitchFamily="34" charset="0"/>
              </a:defRPr>
            </a:lvl6pPr>
            <a:lvl7pPr marL="2917825" defTabSz="801688" eaLnBrk="0" fontAlgn="base" hangingPunct="0">
              <a:spcBef>
                <a:spcPct val="0"/>
              </a:spcBef>
              <a:spcAft>
                <a:spcPct val="0"/>
              </a:spcAft>
              <a:defRPr>
                <a:solidFill>
                  <a:schemeClr val="tx1"/>
                </a:solidFill>
                <a:latin typeface="Arial" pitchFamily="34" charset="0"/>
                <a:cs typeface="Arial" pitchFamily="34" charset="0"/>
              </a:defRPr>
            </a:lvl7pPr>
            <a:lvl8pPr marL="3375025" defTabSz="801688" eaLnBrk="0" fontAlgn="base" hangingPunct="0">
              <a:spcBef>
                <a:spcPct val="0"/>
              </a:spcBef>
              <a:spcAft>
                <a:spcPct val="0"/>
              </a:spcAft>
              <a:defRPr>
                <a:solidFill>
                  <a:schemeClr val="tx1"/>
                </a:solidFill>
                <a:latin typeface="Arial" pitchFamily="34" charset="0"/>
                <a:cs typeface="Arial" pitchFamily="34" charset="0"/>
              </a:defRPr>
            </a:lvl8pPr>
            <a:lvl9pPr marL="3832225"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nSpc>
                <a:spcPct val="90000"/>
              </a:lnSpc>
              <a:defRPr/>
            </a:pPr>
            <a:endParaRPr lang="de-DE" altLang="de-DE" sz="1400" noProof="1">
              <a:solidFill>
                <a:srgbClr val="080808"/>
              </a:solidFill>
              <a:cs typeface="+mn-ea"/>
            </a:endParaRPr>
          </a:p>
        </p:txBody>
      </p:sp>
      <p:sp>
        <p:nvSpPr>
          <p:cNvPr id="406586" name="Rectangle 58"/>
          <p:cNvSpPr>
            <a:spLocks noChangeArrowheads="1"/>
          </p:cNvSpPr>
          <p:nvPr/>
        </p:nvSpPr>
        <p:spPr bwMode="gray">
          <a:xfrm>
            <a:off x="3419872" y="2219375"/>
            <a:ext cx="3092450" cy="1951037"/>
          </a:xfrm>
          <a:prstGeom prst="rect">
            <a:avLst/>
          </a:prstGeom>
          <a:noFill/>
          <a:ln>
            <a:noFill/>
          </a:ln>
          <a:effectLst/>
          <a:extLst>
            <a:ext uri="{909E8E84-426E-40DD-AFC4-6F175D3DCCD1}">
              <a14:hiddenFill xmlns:a14="http://schemas.microsoft.com/office/drawing/2010/main">
                <a:solidFill>
                  <a:srgbClr val="919191"/>
                </a:solidFill>
              </a14:hiddenFill>
            </a:ext>
            <a:ext uri="{91240B29-F687-4F45-9708-019B960494DF}">
              <a14:hiddenLine xmlns:a14="http://schemas.microsoft.com/office/drawing/2010/main" w="19050">
                <a:solidFill>
                  <a:srgbClr val="EAEAEA"/>
                </a:solidFill>
                <a:miter lim="800000"/>
                <a:headEnd/>
                <a:tailEnd/>
              </a14:hiddenLine>
            </a:ext>
            <a:ext uri="{AF507438-7753-43E0-B8FC-AC1667EBCBE1}">
              <a14:hiddenEffects xmlns:a14="http://schemas.microsoft.com/office/drawing/2010/main">
                <a:effectLst>
                  <a:outerShdw dist="53882" dir="2700000" algn="ctr" rotWithShape="0">
                    <a:srgbClr val="B2B2B2"/>
                  </a:outerShdw>
                </a:effectLst>
              </a14:hiddenEffects>
            </a:ext>
          </a:extLst>
        </p:spPr>
        <p:txBody>
          <a:bodyPr lIns="108000" tIns="180000" rIns="0" bIns="0"/>
          <a:lstStyle>
            <a:lvl1pPr defTabSz="801688" eaLnBrk="0" hangingPunct="0">
              <a:defRPr>
                <a:solidFill>
                  <a:schemeClr val="tx1"/>
                </a:solidFill>
                <a:latin typeface="Arial" pitchFamily="34" charset="0"/>
                <a:cs typeface="Arial" pitchFamily="34" charset="0"/>
              </a:defRPr>
            </a:lvl1pPr>
            <a:lvl2pPr marL="501650" defTabSz="801688" eaLnBrk="0" hangingPunct="0">
              <a:defRPr>
                <a:solidFill>
                  <a:schemeClr val="tx1"/>
                </a:solidFill>
                <a:latin typeface="Arial" pitchFamily="34" charset="0"/>
                <a:cs typeface="Arial" pitchFamily="34" charset="0"/>
              </a:defRPr>
            </a:lvl2pPr>
            <a:lvl3pPr marL="1001713" defTabSz="801688" eaLnBrk="0" hangingPunct="0">
              <a:defRPr>
                <a:solidFill>
                  <a:schemeClr val="tx1"/>
                </a:solidFill>
                <a:latin typeface="Arial" pitchFamily="34" charset="0"/>
                <a:cs typeface="Arial" pitchFamily="34" charset="0"/>
              </a:defRPr>
            </a:lvl3pPr>
            <a:lvl4pPr marL="1503363" defTabSz="801688" eaLnBrk="0" hangingPunct="0">
              <a:defRPr>
                <a:solidFill>
                  <a:schemeClr val="tx1"/>
                </a:solidFill>
                <a:latin typeface="Arial" pitchFamily="34" charset="0"/>
                <a:cs typeface="Arial" pitchFamily="34" charset="0"/>
              </a:defRPr>
            </a:lvl4pPr>
            <a:lvl5pPr marL="2003425" defTabSz="801688" eaLnBrk="0" hangingPunct="0">
              <a:defRPr>
                <a:solidFill>
                  <a:schemeClr val="tx1"/>
                </a:solidFill>
                <a:latin typeface="Arial" pitchFamily="34" charset="0"/>
                <a:cs typeface="Arial" pitchFamily="34" charset="0"/>
              </a:defRPr>
            </a:lvl5pPr>
            <a:lvl6pPr marL="2460625" defTabSz="801688" eaLnBrk="0" fontAlgn="base" hangingPunct="0">
              <a:spcBef>
                <a:spcPct val="0"/>
              </a:spcBef>
              <a:spcAft>
                <a:spcPct val="0"/>
              </a:spcAft>
              <a:defRPr>
                <a:solidFill>
                  <a:schemeClr val="tx1"/>
                </a:solidFill>
                <a:latin typeface="Arial" pitchFamily="34" charset="0"/>
                <a:cs typeface="Arial" pitchFamily="34" charset="0"/>
              </a:defRPr>
            </a:lvl6pPr>
            <a:lvl7pPr marL="2917825" defTabSz="801688" eaLnBrk="0" fontAlgn="base" hangingPunct="0">
              <a:spcBef>
                <a:spcPct val="0"/>
              </a:spcBef>
              <a:spcAft>
                <a:spcPct val="0"/>
              </a:spcAft>
              <a:defRPr>
                <a:solidFill>
                  <a:schemeClr val="tx1"/>
                </a:solidFill>
                <a:latin typeface="Arial" pitchFamily="34" charset="0"/>
                <a:cs typeface="Arial" pitchFamily="34" charset="0"/>
              </a:defRPr>
            </a:lvl7pPr>
            <a:lvl8pPr marL="3375025" defTabSz="801688" eaLnBrk="0" fontAlgn="base" hangingPunct="0">
              <a:spcBef>
                <a:spcPct val="0"/>
              </a:spcBef>
              <a:spcAft>
                <a:spcPct val="0"/>
              </a:spcAft>
              <a:defRPr>
                <a:solidFill>
                  <a:schemeClr val="tx1"/>
                </a:solidFill>
                <a:latin typeface="Arial" pitchFamily="34" charset="0"/>
                <a:cs typeface="Arial" pitchFamily="34" charset="0"/>
              </a:defRPr>
            </a:lvl8pPr>
            <a:lvl9pPr marL="3832225" defTabSz="801688" eaLnBrk="0" fontAlgn="base" hangingPunct="0">
              <a:spcBef>
                <a:spcPct val="0"/>
              </a:spcBef>
              <a:spcAft>
                <a:spcPct val="0"/>
              </a:spcAft>
              <a:defRPr>
                <a:solidFill>
                  <a:schemeClr val="tx1"/>
                </a:solidFill>
                <a:latin typeface="Arial" pitchFamily="34" charset="0"/>
                <a:cs typeface="Arial" pitchFamily="34" charset="0"/>
              </a:defRPr>
            </a:lvl9pPr>
          </a:lstStyle>
          <a:p>
            <a:pPr>
              <a:lnSpc>
                <a:spcPct val="90000"/>
              </a:lnSpc>
              <a:defRPr/>
            </a:pPr>
            <a:r>
              <a:rPr lang="de-DE" altLang="de-DE" sz="1400" i="1" noProof="1">
                <a:solidFill>
                  <a:srgbClr val="080808"/>
                </a:solidFill>
                <a:cs typeface="+mn-ea"/>
              </a:rPr>
              <a:t>in Kursen </a:t>
            </a:r>
            <a:r>
              <a:rPr lang="de-DE" altLang="de-DE" sz="1400" noProof="1">
                <a:solidFill>
                  <a:srgbClr val="080808"/>
                </a:solidFill>
                <a:cs typeface="+mn-ea"/>
              </a:rPr>
              <a:t>(LK und GK)</a:t>
            </a:r>
          </a:p>
        </p:txBody>
      </p:sp>
      <p:grpSp>
        <p:nvGrpSpPr>
          <p:cNvPr id="8" name="Group 121"/>
          <p:cNvGrpSpPr>
            <a:grpSpLocks/>
          </p:cNvGrpSpPr>
          <p:nvPr/>
        </p:nvGrpSpPr>
        <p:grpSpPr bwMode="auto">
          <a:xfrm>
            <a:off x="4942053" y="2636122"/>
            <a:ext cx="3437260" cy="1957387"/>
            <a:chOff x="-817" y="1828"/>
            <a:chExt cx="2462" cy="1233"/>
          </a:xfrm>
        </p:grpSpPr>
        <p:sp>
          <p:nvSpPr>
            <p:cNvPr id="59" name="Freeform 122"/>
            <p:cNvSpPr>
              <a:spLocks/>
            </p:cNvSpPr>
            <p:nvPr/>
          </p:nvSpPr>
          <p:spPr bwMode="gray">
            <a:xfrm>
              <a:off x="379" y="1828"/>
              <a:ext cx="1266" cy="513"/>
            </a:xfrm>
            <a:custGeom>
              <a:avLst/>
              <a:gdLst>
                <a:gd name="T0" fmla="*/ 5969 w 536"/>
                <a:gd name="T1" fmla="*/ 1173 h 217"/>
                <a:gd name="T2" fmla="*/ 5959 w 536"/>
                <a:gd name="T3" fmla="*/ 1173 h 217"/>
                <a:gd name="T4" fmla="*/ 2225 w 536"/>
                <a:gd name="T5" fmla="*/ 0 h 217"/>
                <a:gd name="T6" fmla="*/ 0 w 536"/>
                <a:gd name="T7" fmla="*/ 0 h 217"/>
                <a:gd name="T8" fmla="*/ 1122 w 536"/>
                <a:gd name="T9" fmla="*/ 95 h 217"/>
                <a:gd name="T10" fmla="*/ 4218 w 536"/>
                <a:gd name="T11" fmla="*/ 1548 h 217"/>
                <a:gd name="T12" fmla="*/ 3203 w 536"/>
                <a:gd name="T13" fmla="*/ 1754 h 217"/>
                <a:gd name="T14" fmla="*/ 5312 w 536"/>
                <a:gd name="T15" fmla="*/ 2712 h 217"/>
                <a:gd name="T16" fmla="*/ 5652 w 536"/>
                <a:gd name="T17" fmla="*/ 2868 h 217"/>
                <a:gd name="T18" fmla="*/ 6550 w 536"/>
                <a:gd name="T19" fmla="*/ 1638 h 217"/>
                <a:gd name="T20" fmla="*/ 7062 w 536"/>
                <a:gd name="T21" fmla="*/ 939 h 217"/>
                <a:gd name="T22" fmla="*/ 5969 w 536"/>
                <a:gd name="T23" fmla="*/ 1173 h 2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6" h="217">
                  <a:moveTo>
                    <a:pt x="453" y="89"/>
                  </a:moveTo>
                  <a:cubicBezTo>
                    <a:pt x="452" y="89"/>
                    <a:pt x="452" y="89"/>
                    <a:pt x="452" y="89"/>
                  </a:cubicBezTo>
                  <a:cubicBezTo>
                    <a:pt x="370" y="32"/>
                    <a:pt x="272" y="0"/>
                    <a:pt x="169" y="0"/>
                  </a:cubicBezTo>
                  <a:cubicBezTo>
                    <a:pt x="0" y="0"/>
                    <a:pt x="0" y="0"/>
                    <a:pt x="0" y="0"/>
                  </a:cubicBezTo>
                  <a:cubicBezTo>
                    <a:pt x="29" y="0"/>
                    <a:pt x="57" y="2"/>
                    <a:pt x="85" y="7"/>
                  </a:cubicBezTo>
                  <a:cubicBezTo>
                    <a:pt x="172" y="22"/>
                    <a:pt x="253" y="61"/>
                    <a:pt x="320" y="117"/>
                  </a:cubicBezTo>
                  <a:cubicBezTo>
                    <a:pt x="243" y="133"/>
                    <a:pt x="243" y="133"/>
                    <a:pt x="243" y="133"/>
                  </a:cubicBezTo>
                  <a:cubicBezTo>
                    <a:pt x="403" y="205"/>
                    <a:pt x="403" y="205"/>
                    <a:pt x="403" y="205"/>
                  </a:cubicBezTo>
                  <a:cubicBezTo>
                    <a:pt x="429" y="217"/>
                    <a:pt x="429" y="217"/>
                    <a:pt x="429" y="217"/>
                  </a:cubicBezTo>
                  <a:cubicBezTo>
                    <a:pt x="497" y="124"/>
                    <a:pt x="497" y="124"/>
                    <a:pt x="497" y="124"/>
                  </a:cubicBezTo>
                  <a:cubicBezTo>
                    <a:pt x="536" y="71"/>
                    <a:pt x="536" y="71"/>
                    <a:pt x="536" y="71"/>
                  </a:cubicBezTo>
                  <a:lnTo>
                    <a:pt x="453" y="89"/>
                  </a:lnTo>
                  <a:close/>
                </a:path>
              </a:pathLst>
            </a:custGeom>
            <a:gradFill rotWithShape="1">
              <a:gsLst>
                <a:gs pos="0">
                  <a:srgbClr val="E1E1E1"/>
                </a:gs>
                <a:gs pos="50000">
                  <a:srgbClr val="FFFFFF"/>
                </a:gs>
                <a:gs pos="100000">
                  <a:srgbClr val="E1E1E1"/>
                </a:gs>
              </a:gsLst>
              <a:lin ang="0" scaled="1"/>
            </a:gradFill>
            <a:ln w="9525">
              <a:solidFill>
                <a:srgbClr val="919191"/>
              </a:solidFill>
              <a:round/>
              <a:headEnd/>
              <a:tailEnd/>
            </a:ln>
            <a:effectLst>
              <a:outerShdw dist="56796" dir="1593903" algn="ctr" rotWithShape="0">
                <a:srgbClr val="919191">
                  <a:alpha val="50000"/>
                </a:srgbClr>
              </a:outerShdw>
            </a:effectLst>
          </p:spPr>
          <p:txBody>
            <a:bodyPr/>
            <a:lstStyle/>
            <a:p>
              <a:endParaRPr lang="de-DE" dirty="0"/>
            </a:p>
          </p:txBody>
        </p:sp>
        <p:sp>
          <p:nvSpPr>
            <p:cNvPr id="60" name="Freeform 123"/>
            <p:cNvSpPr>
              <a:spLocks/>
            </p:cNvSpPr>
            <p:nvPr/>
          </p:nvSpPr>
          <p:spPr bwMode="gray">
            <a:xfrm>
              <a:off x="-817" y="1828"/>
              <a:ext cx="1396" cy="1233"/>
            </a:xfrm>
            <a:custGeom>
              <a:avLst/>
              <a:gdLst>
                <a:gd name="T0" fmla="*/ 0 w 591"/>
                <a:gd name="T1" fmla="*/ 6878 h 522"/>
                <a:gd name="T2" fmla="*/ 2216 w 591"/>
                <a:gd name="T3" fmla="*/ 6878 h 522"/>
                <a:gd name="T4" fmla="*/ 7788 w 591"/>
                <a:gd name="T5" fmla="*/ 94 h 522"/>
                <a:gd name="T6" fmla="*/ 6668 w 591"/>
                <a:gd name="T7" fmla="*/ 0 h 522"/>
                <a:gd name="T8" fmla="*/ 0 w 591"/>
                <a:gd name="T9" fmla="*/ 6878 h 5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1" h="522">
                  <a:moveTo>
                    <a:pt x="0" y="522"/>
                  </a:moveTo>
                  <a:cubicBezTo>
                    <a:pt x="168" y="522"/>
                    <a:pt x="168" y="522"/>
                    <a:pt x="168" y="522"/>
                  </a:cubicBezTo>
                  <a:cubicBezTo>
                    <a:pt x="168" y="267"/>
                    <a:pt x="347" y="50"/>
                    <a:pt x="591" y="7"/>
                  </a:cubicBezTo>
                  <a:cubicBezTo>
                    <a:pt x="563" y="2"/>
                    <a:pt x="535" y="0"/>
                    <a:pt x="506" y="0"/>
                  </a:cubicBezTo>
                  <a:cubicBezTo>
                    <a:pt x="226" y="0"/>
                    <a:pt x="0" y="234"/>
                    <a:pt x="0" y="522"/>
                  </a:cubicBezTo>
                  <a:close/>
                </a:path>
              </a:pathLst>
            </a:custGeom>
            <a:gradFill rotWithShape="1">
              <a:gsLst>
                <a:gs pos="0">
                  <a:srgbClr val="E1E1E1"/>
                </a:gs>
                <a:gs pos="50000">
                  <a:srgbClr val="FFFFFF"/>
                </a:gs>
                <a:gs pos="100000">
                  <a:srgbClr val="E1E1E1"/>
                </a:gs>
              </a:gsLst>
              <a:lin ang="0" scaled="1"/>
            </a:gradFill>
            <a:ln w="9525">
              <a:solidFill>
                <a:srgbClr val="919191"/>
              </a:solidFill>
              <a:round/>
              <a:headEnd/>
              <a:tailEnd/>
            </a:ln>
            <a:effectLst>
              <a:outerShdw dist="56796" dir="1593903" algn="ctr" rotWithShape="0">
                <a:srgbClr val="919191">
                  <a:alpha val="50000"/>
                </a:srgbClr>
              </a:outerShdw>
            </a:effectLst>
          </p:spPr>
          <p:txBody>
            <a:bodyPr/>
            <a:lstStyle/>
            <a:p>
              <a:endParaRPr lang="de-DE" dirty="0"/>
            </a:p>
          </p:txBody>
        </p:sp>
      </p:grpSp>
      <p:sp>
        <p:nvSpPr>
          <p:cNvPr id="37" name="Rechteck 36"/>
          <p:cNvSpPr/>
          <p:nvPr/>
        </p:nvSpPr>
        <p:spPr>
          <a:xfrm>
            <a:off x="323528" y="5954900"/>
            <a:ext cx="8568952" cy="369332"/>
          </a:xfrm>
          <a:prstGeom prst="rect">
            <a:avLst/>
          </a:prstGeom>
          <a:ln>
            <a:solidFill>
              <a:schemeClr val="accent2"/>
            </a:solidFill>
          </a:ln>
        </p:spPr>
        <p:txBody>
          <a:bodyPr wrap="square">
            <a:spAutoFit/>
          </a:bodyPr>
          <a:lstStyle/>
          <a:p>
            <a:pPr marL="0" indent="0">
              <a:spcBef>
                <a:spcPts val="1200"/>
              </a:spcBef>
              <a:buFont typeface="Arial" charset="0"/>
              <a:buNone/>
              <a:defRPr/>
            </a:pPr>
            <a:r>
              <a:rPr lang="de-DE" dirty="0"/>
              <a:t>Nach </a:t>
            </a:r>
            <a:r>
              <a:rPr lang="de-DE" i="1" dirty="0"/>
              <a:t>Q2 wird</a:t>
            </a:r>
            <a:r>
              <a:rPr lang="de-DE" dirty="0"/>
              <a:t> im Regelfall der </a:t>
            </a:r>
            <a:r>
              <a:rPr lang="de-DE" i="1" dirty="0"/>
              <a:t>schulische Teil der Fachhochschulreife</a:t>
            </a:r>
            <a:r>
              <a:rPr lang="de-DE" dirty="0"/>
              <a:t> erreicht.</a:t>
            </a:r>
          </a:p>
        </p:txBody>
      </p:sp>
      <p:grpSp>
        <p:nvGrpSpPr>
          <p:cNvPr id="38" name="Group 121"/>
          <p:cNvGrpSpPr>
            <a:grpSpLocks/>
          </p:cNvGrpSpPr>
          <p:nvPr/>
        </p:nvGrpSpPr>
        <p:grpSpPr bwMode="auto">
          <a:xfrm>
            <a:off x="1426830" y="3284983"/>
            <a:ext cx="3437260" cy="1957387"/>
            <a:chOff x="-817" y="1828"/>
            <a:chExt cx="2462" cy="1233"/>
          </a:xfrm>
        </p:grpSpPr>
        <p:sp>
          <p:nvSpPr>
            <p:cNvPr id="39" name="Freeform 122"/>
            <p:cNvSpPr>
              <a:spLocks/>
            </p:cNvSpPr>
            <p:nvPr/>
          </p:nvSpPr>
          <p:spPr bwMode="gray">
            <a:xfrm>
              <a:off x="379" y="1828"/>
              <a:ext cx="1266" cy="513"/>
            </a:xfrm>
            <a:custGeom>
              <a:avLst/>
              <a:gdLst>
                <a:gd name="T0" fmla="*/ 5969 w 536"/>
                <a:gd name="T1" fmla="*/ 1173 h 217"/>
                <a:gd name="T2" fmla="*/ 5959 w 536"/>
                <a:gd name="T3" fmla="*/ 1173 h 217"/>
                <a:gd name="T4" fmla="*/ 2225 w 536"/>
                <a:gd name="T5" fmla="*/ 0 h 217"/>
                <a:gd name="T6" fmla="*/ 0 w 536"/>
                <a:gd name="T7" fmla="*/ 0 h 217"/>
                <a:gd name="T8" fmla="*/ 1122 w 536"/>
                <a:gd name="T9" fmla="*/ 95 h 217"/>
                <a:gd name="T10" fmla="*/ 4218 w 536"/>
                <a:gd name="T11" fmla="*/ 1548 h 217"/>
                <a:gd name="T12" fmla="*/ 3203 w 536"/>
                <a:gd name="T13" fmla="*/ 1754 h 217"/>
                <a:gd name="T14" fmla="*/ 5312 w 536"/>
                <a:gd name="T15" fmla="*/ 2712 h 217"/>
                <a:gd name="T16" fmla="*/ 5652 w 536"/>
                <a:gd name="T17" fmla="*/ 2868 h 217"/>
                <a:gd name="T18" fmla="*/ 6550 w 536"/>
                <a:gd name="T19" fmla="*/ 1638 h 217"/>
                <a:gd name="T20" fmla="*/ 7062 w 536"/>
                <a:gd name="T21" fmla="*/ 939 h 217"/>
                <a:gd name="T22" fmla="*/ 5969 w 536"/>
                <a:gd name="T23" fmla="*/ 1173 h 21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36" h="217">
                  <a:moveTo>
                    <a:pt x="453" y="89"/>
                  </a:moveTo>
                  <a:cubicBezTo>
                    <a:pt x="452" y="89"/>
                    <a:pt x="452" y="89"/>
                    <a:pt x="452" y="89"/>
                  </a:cubicBezTo>
                  <a:cubicBezTo>
                    <a:pt x="370" y="32"/>
                    <a:pt x="272" y="0"/>
                    <a:pt x="169" y="0"/>
                  </a:cubicBezTo>
                  <a:cubicBezTo>
                    <a:pt x="0" y="0"/>
                    <a:pt x="0" y="0"/>
                    <a:pt x="0" y="0"/>
                  </a:cubicBezTo>
                  <a:cubicBezTo>
                    <a:pt x="29" y="0"/>
                    <a:pt x="57" y="2"/>
                    <a:pt x="85" y="7"/>
                  </a:cubicBezTo>
                  <a:cubicBezTo>
                    <a:pt x="172" y="22"/>
                    <a:pt x="253" y="61"/>
                    <a:pt x="320" y="117"/>
                  </a:cubicBezTo>
                  <a:cubicBezTo>
                    <a:pt x="243" y="133"/>
                    <a:pt x="243" y="133"/>
                    <a:pt x="243" y="133"/>
                  </a:cubicBezTo>
                  <a:cubicBezTo>
                    <a:pt x="403" y="205"/>
                    <a:pt x="403" y="205"/>
                    <a:pt x="403" y="205"/>
                  </a:cubicBezTo>
                  <a:cubicBezTo>
                    <a:pt x="429" y="217"/>
                    <a:pt x="429" y="217"/>
                    <a:pt x="429" y="217"/>
                  </a:cubicBezTo>
                  <a:cubicBezTo>
                    <a:pt x="497" y="124"/>
                    <a:pt x="497" y="124"/>
                    <a:pt x="497" y="124"/>
                  </a:cubicBezTo>
                  <a:cubicBezTo>
                    <a:pt x="536" y="71"/>
                    <a:pt x="536" y="71"/>
                    <a:pt x="536" y="71"/>
                  </a:cubicBezTo>
                  <a:lnTo>
                    <a:pt x="453" y="89"/>
                  </a:lnTo>
                  <a:close/>
                </a:path>
              </a:pathLst>
            </a:custGeom>
            <a:gradFill rotWithShape="1">
              <a:gsLst>
                <a:gs pos="0">
                  <a:srgbClr val="E1E1E1"/>
                </a:gs>
                <a:gs pos="50000">
                  <a:srgbClr val="FFFFFF"/>
                </a:gs>
                <a:gs pos="100000">
                  <a:srgbClr val="E1E1E1"/>
                </a:gs>
              </a:gsLst>
              <a:lin ang="0" scaled="1"/>
            </a:gradFill>
            <a:ln w="9525">
              <a:solidFill>
                <a:srgbClr val="919191"/>
              </a:solidFill>
              <a:round/>
              <a:headEnd/>
              <a:tailEnd/>
            </a:ln>
            <a:effectLst>
              <a:outerShdw dist="56796" dir="1593903" algn="ctr" rotWithShape="0">
                <a:srgbClr val="919191">
                  <a:alpha val="50000"/>
                </a:srgbClr>
              </a:outerShdw>
            </a:effectLst>
          </p:spPr>
          <p:txBody>
            <a:bodyPr/>
            <a:lstStyle/>
            <a:p>
              <a:endParaRPr lang="de-DE" dirty="0"/>
            </a:p>
          </p:txBody>
        </p:sp>
        <p:sp>
          <p:nvSpPr>
            <p:cNvPr id="40" name="Freeform 123"/>
            <p:cNvSpPr>
              <a:spLocks/>
            </p:cNvSpPr>
            <p:nvPr/>
          </p:nvSpPr>
          <p:spPr bwMode="gray">
            <a:xfrm>
              <a:off x="-817" y="1828"/>
              <a:ext cx="1396" cy="1233"/>
            </a:xfrm>
            <a:custGeom>
              <a:avLst/>
              <a:gdLst>
                <a:gd name="T0" fmla="*/ 0 w 591"/>
                <a:gd name="T1" fmla="*/ 6878 h 522"/>
                <a:gd name="T2" fmla="*/ 2216 w 591"/>
                <a:gd name="T3" fmla="*/ 6878 h 522"/>
                <a:gd name="T4" fmla="*/ 7788 w 591"/>
                <a:gd name="T5" fmla="*/ 94 h 522"/>
                <a:gd name="T6" fmla="*/ 6668 w 591"/>
                <a:gd name="T7" fmla="*/ 0 h 522"/>
                <a:gd name="T8" fmla="*/ 0 w 591"/>
                <a:gd name="T9" fmla="*/ 6878 h 5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1" h="522">
                  <a:moveTo>
                    <a:pt x="0" y="522"/>
                  </a:moveTo>
                  <a:cubicBezTo>
                    <a:pt x="168" y="522"/>
                    <a:pt x="168" y="522"/>
                    <a:pt x="168" y="522"/>
                  </a:cubicBezTo>
                  <a:cubicBezTo>
                    <a:pt x="168" y="267"/>
                    <a:pt x="347" y="50"/>
                    <a:pt x="591" y="7"/>
                  </a:cubicBezTo>
                  <a:cubicBezTo>
                    <a:pt x="563" y="2"/>
                    <a:pt x="535" y="0"/>
                    <a:pt x="506" y="0"/>
                  </a:cubicBezTo>
                  <a:cubicBezTo>
                    <a:pt x="226" y="0"/>
                    <a:pt x="0" y="234"/>
                    <a:pt x="0" y="522"/>
                  </a:cubicBezTo>
                  <a:close/>
                </a:path>
              </a:pathLst>
            </a:custGeom>
            <a:gradFill rotWithShape="1">
              <a:gsLst>
                <a:gs pos="0">
                  <a:srgbClr val="E1E1E1"/>
                </a:gs>
                <a:gs pos="50000">
                  <a:srgbClr val="FFFFFF"/>
                </a:gs>
                <a:gs pos="100000">
                  <a:srgbClr val="E1E1E1"/>
                </a:gs>
              </a:gsLst>
              <a:lin ang="0" scaled="1"/>
            </a:gradFill>
            <a:ln w="9525">
              <a:solidFill>
                <a:srgbClr val="919191"/>
              </a:solidFill>
              <a:round/>
              <a:headEnd/>
              <a:tailEnd/>
            </a:ln>
            <a:effectLst>
              <a:outerShdw dist="56796" dir="1593903" algn="ctr" rotWithShape="0">
                <a:srgbClr val="919191">
                  <a:alpha val="50000"/>
                </a:srgbClr>
              </a:outerShdw>
            </a:effectLst>
          </p:spPr>
          <p:txBody>
            <a:bodyPr/>
            <a:lstStyle/>
            <a:p>
              <a:endParaRPr lang="de-DE" dirty="0"/>
            </a:p>
          </p:txBody>
        </p:sp>
      </p:grpSp>
      <p:pic>
        <p:nvPicPr>
          <p:cNvPr id="42"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Bild 2">
            <a:extLst>
              <a:ext uri="{FF2B5EF4-FFF2-40B4-BE49-F238E27FC236}">
                <a16:creationId xmlns:a16="http://schemas.microsoft.com/office/drawing/2014/main" id="{B967484B-D32F-E8A4-8388-AC8D35104782}"/>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68636495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CAD75-4D2F-4289-7251-BB0F04843984}"/>
              </a:ext>
            </a:extLst>
          </p:cNvPr>
          <p:cNvSpPr>
            <a:spLocks noGrp="1"/>
          </p:cNvSpPr>
          <p:nvPr>
            <p:ph type="title"/>
          </p:nvPr>
        </p:nvSpPr>
        <p:spPr/>
        <p:txBody>
          <a:bodyPr/>
          <a:lstStyle/>
          <a:p>
            <a:r>
              <a:rPr lang="de-DE" dirty="0"/>
              <a:t>Qualifikationsphase</a:t>
            </a:r>
            <a:endParaRPr lang="en-GB" dirty="0"/>
          </a:p>
        </p:txBody>
      </p:sp>
      <p:graphicFrame>
        <p:nvGraphicFramePr>
          <p:cNvPr id="5" name="Tabelle 4">
            <a:extLst>
              <a:ext uri="{FF2B5EF4-FFF2-40B4-BE49-F238E27FC236}">
                <a16:creationId xmlns:a16="http://schemas.microsoft.com/office/drawing/2014/main" id="{49295A0D-F42B-08F0-CD48-481E56DCC5A9}"/>
              </a:ext>
            </a:extLst>
          </p:cNvPr>
          <p:cNvGraphicFramePr>
            <a:graphicFrameLocks noGrp="1"/>
          </p:cNvGraphicFramePr>
          <p:nvPr>
            <p:extLst>
              <p:ext uri="{D42A27DB-BD31-4B8C-83A1-F6EECF244321}">
                <p14:modId xmlns:p14="http://schemas.microsoft.com/office/powerpoint/2010/main" val="2214015568"/>
              </p:ext>
            </p:extLst>
          </p:nvPr>
        </p:nvGraphicFramePr>
        <p:xfrm>
          <a:off x="755576" y="1397000"/>
          <a:ext cx="7560840" cy="3677920"/>
        </p:xfrm>
        <a:graphic>
          <a:graphicData uri="http://schemas.openxmlformats.org/drawingml/2006/table">
            <a:tbl>
              <a:tblPr firstRow="1" bandRow="1">
                <a:tableStyleId>{5C22544A-7EE6-4342-B048-85BDC9FD1C3A}</a:tableStyleId>
              </a:tblPr>
              <a:tblGrid>
                <a:gridCol w="3780420">
                  <a:extLst>
                    <a:ext uri="{9D8B030D-6E8A-4147-A177-3AD203B41FA5}">
                      <a16:colId xmlns:a16="http://schemas.microsoft.com/office/drawing/2014/main" val="3716667387"/>
                    </a:ext>
                  </a:extLst>
                </a:gridCol>
                <a:gridCol w="3780420">
                  <a:extLst>
                    <a:ext uri="{9D8B030D-6E8A-4147-A177-3AD203B41FA5}">
                      <a16:colId xmlns:a16="http://schemas.microsoft.com/office/drawing/2014/main" val="3676374016"/>
                    </a:ext>
                  </a:extLst>
                </a:gridCol>
              </a:tblGrid>
              <a:tr h="370840">
                <a:tc>
                  <a:txBody>
                    <a:bodyPr/>
                    <a:lstStyle/>
                    <a:p>
                      <a:pPr algn="ctr"/>
                      <a:r>
                        <a:rPr lang="de-DE" dirty="0"/>
                        <a:t>Einführungsphase</a:t>
                      </a:r>
                      <a:endParaRPr lang="en-GB" dirty="0"/>
                    </a:p>
                  </a:txBody>
                  <a:tcPr/>
                </a:tc>
                <a:tc>
                  <a:txBody>
                    <a:bodyPr/>
                    <a:lstStyle/>
                    <a:p>
                      <a:pPr algn="ctr"/>
                      <a:r>
                        <a:rPr lang="de-DE" dirty="0"/>
                        <a:t>Qualifikationsphase</a:t>
                      </a:r>
                      <a:endParaRPr lang="en-GB" dirty="0"/>
                    </a:p>
                  </a:txBody>
                  <a:tcPr/>
                </a:tc>
                <a:extLst>
                  <a:ext uri="{0D108BD9-81ED-4DB2-BD59-A6C34878D82A}">
                    <a16:rowId xmlns:a16="http://schemas.microsoft.com/office/drawing/2014/main" val="2857755161"/>
                  </a:ext>
                </a:extLst>
              </a:tr>
              <a:tr h="370840">
                <a:tc>
                  <a:txBody>
                    <a:bodyPr/>
                    <a:lstStyle/>
                    <a:p>
                      <a:r>
                        <a:rPr lang="de-DE" dirty="0"/>
                        <a:t>Feste Klassen; einzelne Kurse</a:t>
                      </a:r>
                      <a:endParaRPr lang="en-GB" dirty="0"/>
                    </a:p>
                  </a:txBody>
                  <a:tcPr/>
                </a:tc>
                <a:tc>
                  <a:txBody>
                    <a:bodyPr/>
                    <a:lstStyle/>
                    <a:p>
                      <a:r>
                        <a:rPr lang="de-DE" dirty="0" err="1"/>
                        <a:t>Tutorkurs</a:t>
                      </a:r>
                      <a:r>
                        <a:rPr lang="de-DE" dirty="0"/>
                        <a:t>; komplette </a:t>
                      </a:r>
                      <a:r>
                        <a:rPr lang="de-DE" dirty="0" err="1"/>
                        <a:t>Verkursung</a:t>
                      </a:r>
                      <a:endParaRPr lang="en-GB" dirty="0"/>
                    </a:p>
                  </a:txBody>
                  <a:tcPr/>
                </a:tc>
                <a:extLst>
                  <a:ext uri="{0D108BD9-81ED-4DB2-BD59-A6C34878D82A}">
                    <a16:rowId xmlns:a16="http://schemas.microsoft.com/office/drawing/2014/main" val="1312073556"/>
                  </a:ext>
                </a:extLst>
              </a:tr>
              <a:tr h="370840">
                <a:tc>
                  <a:txBody>
                    <a:bodyPr/>
                    <a:lstStyle/>
                    <a:p>
                      <a:r>
                        <a:rPr lang="de-DE" dirty="0"/>
                        <a:t>HF: D, E, </a:t>
                      </a:r>
                      <a:r>
                        <a:rPr lang="de-DE" dirty="0" err="1"/>
                        <a:t>Spr</a:t>
                      </a:r>
                      <a:r>
                        <a:rPr lang="de-DE" dirty="0"/>
                        <a:t>, M und NF</a:t>
                      </a:r>
                      <a:endParaRPr lang="en-GB" dirty="0"/>
                    </a:p>
                  </a:txBody>
                  <a:tcPr/>
                </a:tc>
                <a:tc>
                  <a:txBody>
                    <a:bodyPr/>
                    <a:lstStyle/>
                    <a:p>
                      <a:r>
                        <a:rPr lang="de-DE" dirty="0"/>
                        <a:t>2 Leistungskurse/ Grundkurse</a:t>
                      </a:r>
                      <a:endParaRPr lang="en-GB" dirty="0"/>
                    </a:p>
                  </a:txBody>
                  <a:tcPr/>
                </a:tc>
                <a:extLst>
                  <a:ext uri="{0D108BD9-81ED-4DB2-BD59-A6C34878D82A}">
                    <a16:rowId xmlns:a16="http://schemas.microsoft.com/office/drawing/2014/main" val="3752353063"/>
                  </a:ext>
                </a:extLst>
              </a:tr>
              <a:tr h="370840">
                <a:tc>
                  <a:txBody>
                    <a:bodyPr/>
                    <a:lstStyle/>
                    <a:p>
                      <a:r>
                        <a:rPr lang="de-DE" dirty="0"/>
                        <a:t>Starres Stundenkontingent</a:t>
                      </a:r>
                      <a:endParaRPr lang="en-GB" dirty="0"/>
                    </a:p>
                  </a:txBody>
                  <a:tcPr/>
                </a:tc>
                <a:tc>
                  <a:txBody>
                    <a:bodyPr/>
                    <a:lstStyle/>
                    <a:p>
                      <a:r>
                        <a:rPr lang="de-DE" dirty="0"/>
                        <a:t>Größere individuelle Wahlfreiheit</a:t>
                      </a:r>
                      <a:endParaRPr lang="en-GB" dirty="0"/>
                    </a:p>
                  </a:txBody>
                  <a:tcPr/>
                </a:tc>
                <a:extLst>
                  <a:ext uri="{0D108BD9-81ED-4DB2-BD59-A6C34878D82A}">
                    <a16:rowId xmlns:a16="http://schemas.microsoft.com/office/drawing/2014/main" val="2629702272"/>
                  </a:ext>
                </a:extLst>
              </a:tr>
              <a:tr h="370840">
                <a:tc>
                  <a:txBody>
                    <a:bodyPr/>
                    <a:lstStyle/>
                    <a:p>
                      <a:r>
                        <a:rPr lang="de-DE" dirty="0"/>
                        <a:t>Starke Kompensationsangebote</a:t>
                      </a:r>
                      <a:endParaRPr lang="en-GB" dirty="0"/>
                    </a:p>
                  </a:txBody>
                  <a:tcPr/>
                </a:tc>
                <a:tc>
                  <a:txBody>
                    <a:bodyPr/>
                    <a:lstStyle/>
                    <a:p>
                      <a:r>
                        <a:rPr lang="de-DE" dirty="0"/>
                        <a:t>Notwendiges eigenverantwortliches Arbeiten</a:t>
                      </a:r>
                      <a:endParaRPr lang="en-GB" dirty="0"/>
                    </a:p>
                  </a:txBody>
                  <a:tcPr/>
                </a:tc>
                <a:extLst>
                  <a:ext uri="{0D108BD9-81ED-4DB2-BD59-A6C34878D82A}">
                    <a16:rowId xmlns:a16="http://schemas.microsoft.com/office/drawing/2014/main" val="3165017991"/>
                  </a:ext>
                </a:extLst>
              </a:tr>
              <a:tr h="370840">
                <a:tc>
                  <a:txBody>
                    <a:bodyPr/>
                    <a:lstStyle/>
                    <a:p>
                      <a:r>
                        <a:rPr lang="de-DE" dirty="0"/>
                        <a:t>HF: 2 Klausuren, NF: 1 Klausur</a:t>
                      </a:r>
                      <a:endParaRPr lang="en-GB" dirty="0"/>
                    </a:p>
                  </a:txBody>
                  <a:tcPr/>
                </a:tc>
                <a:tc>
                  <a:txBody>
                    <a:bodyPr/>
                    <a:lstStyle/>
                    <a:p>
                      <a:r>
                        <a:rPr lang="de-DE" dirty="0"/>
                        <a:t>LK/4-stdg: 2 Klausuren, sonst 1 Klausur</a:t>
                      </a:r>
                      <a:endParaRPr lang="en-GB" dirty="0"/>
                    </a:p>
                  </a:txBody>
                  <a:tcPr/>
                </a:tc>
                <a:extLst>
                  <a:ext uri="{0D108BD9-81ED-4DB2-BD59-A6C34878D82A}">
                    <a16:rowId xmlns:a16="http://schemas.microsoft.com/office/drawing/2014/main" val="1676884229"/>
                  </a:ext>
                </a:extLst>
              </a:tr>
              <a:tr h="370840">
                <a:tc>
                  <a:txBody>
                    <a:bodyPr/>
                    <a:lstStyle/>
                    <a:p>
                      <a:r>
                        <a:rPr lang="de-DE" dirty="0"/>
                        <a:t>Versetzung in Q-Phase nötige</a:t>
                      </a:r>
                      <a:endParaRPr lang="en-GB" dirty="0"/>
                    </a:p>
                  </a:txBody>
                  <a:tcPr/>
                </a:tc>
                <a:tc>
                  <a:txBody>
                    <a:bodyPr/>
                    <a:lstStyle/>
                    <a:p>
                      <a:r>
                        <a:rPr lang="de-DE" dirty="0"/>
                        <a:t>Keine Versetzung von Q2 nach Q3 notwendig; Zulassung zu Abiturprüfungen notwendig</a:t>
                      </a:r>
                      <a:endParaRPr lang="en-GB" dirty="0"/>
                    </a:p>
                  </a:txBody>
                  <a:tcPr/>
                </a:tc>
                <a:extLst>
                  <a:ext uri="{0D108BD9-81ED-4DB2-BD59-A6C34878D82A}">
                    <a16:rowId xmlns:a16="http://schemas.microsoft.com/office/drawing/2014/main" val="184488937"/>
                  </a:ext>
                </a:extLst>
              </a:tr>
            </a:tbl>
          </a:graphicData>
        </a:graphic>
      </p:graphicFrame>
      <p:pic>
        <p:nvPicPr>
          <p:cNvPr id="6" name="Grafik 1">
            <a:extLst>
              <a:ext uri="{FF2B5EF4-FFF2-40B4-BE49-F238E27FC236}">
                <a16:creationId xmlns:a16="http://schemas.microsoft.com/office/drawing/2014/main" id="{0E364AAA-6683-F04D-A473-3206F5573D4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Bild 2">
            <a:extLst>
              <a:ext uri="{FF2B5EF4-FFF2-40B4-BE49-F238E27FC236}">
                <a16:creationId xmlns:a16="http://schemas.microsoft.com/office/drawing/2014/main" id="{96E9A604-4592-C51E-1515-A3C679900212}"/>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509206006"/>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CA863E-2EB8-BE47-D83F-0C32C389691D}"/>
              </a:ext>
            </a:extLst>
          </p:cNvPr>
          <p:cNvSpPr>
            <a:spLocks noGrp="1"/>
          </p:cNvSpPr>
          <p:nvPr>
            <p:ph type="title"/>
          </p:nvPr>
        </p:nvSpPr>
        <p:spPr/>
        <p:txBody>
          <a:bodyPr/>
          <a:lstStyle/>
          <a:p>
            <a:r>
              <a:rPr lang="de-DE" dirty="0"/>
              <a:t>Qualifikationsphase</a:t>
            </a:r>
            <a:endParaRPr lang="en-GB" dirty="0"/>
          </a:p>
        </p:txBody>
      </p:sp>
      <p:sp>
        <p:nvSpPr>
          <p:cNvPr id="3" name="Textfeld 2">
            <a:extLst>
              <a:ext uri="{FF2B5EF4-FFF2-40B4-BE49-F238E27FC236}">
                <a16:creationId xmlns:a16="http://schemas.microsoft.com/office/drawing/2014/main" id="{287588FC-6712-8D1D-1F63-E620151A9784}"/>
              </a:ext>
            </a:extLst>
          </p:cNvPr>
          <p:cNvSpPr txBox="1"/>
          <p:nvPr/>
        </p:nvSpPr>
        <p:spPr>
          <a:xfrm>
            <a:off x="1115616" y="1484784"/>
            <a:ext cx="6840760" cy="4093428"/>
          </a:xfrm>
          <a:prstGeom prst="rect">
            <a:avLst/>
          </a:prstGeom>
          <a:noFill/>
        </p:spPr>
        <p:txBody>
          <a:bodyPr wrap="square" rtlCol="0">
            <a:spAutoFit/>
          </a:bodyPr>
          <a:lstStyle/>
          <a:p>
            <a:pPr marL="285750" indent="-285750">
              <a:buFont typeface="Arial" panose="020B0604020202020204" pitchFamily="34" charset="0"/>
              <a:buChar char="•"/>
            </a:pPr>
            <a:r>
              <a:rPr lang="de-DE" sz="2800" dirty="0"/>
              <a:t>2 Leistungskurse:</a:t>
            </a:r>
          </a:p>
          <a:p>
            <a:pPr marL="742950" lvl="1" indent="-285750">
              <a:buFont typeface="Arial" panose="020B0604020202020204" pitchFamily="34" charset="0"/>
              <a:buChar char="•"/>
            </a:pPr>
            <a:r>
              <a:rPr lang="de-DE" sz="2800" dirty="0"/>
              <a:t>5 Wochenstunden Unterricht</a:t>
            </a:r>
          </a:p>
          <a:p>
            <a:pPr marL="742950" lvl="1" indent="-285750">
              <a:buFont typeface="Arial" panose="020B0604020202020204" pitchFamily="34" charset="0"/>
              <a:buChar char="•"/>
            </a:pPr>
            <a:r>
              <a:rPr lang="de-DE" sz="2800" dirty="0"/>
              <a:t>vertieftes vorwissenschaftliches Arbeiten</a:t>
            </a:r>
          </a:p>
          <a:p>
            <a:pPr marL="742950" lvl="1" indent="-285750">
              <a:buFont typeface="Arial" panose="020B0604020202020204" pitchFamily="34" charset="0"/>
              <a:buChar char="•"/>
            </a:pPr>
            <a:r>
              <a:rPr lang="de-DE" sz="2800" dirty="0"/>
              <a:t>Höheres Leistungsniveau</a:t>
            </a:r>
          </a:p>
          <a:p>
            <a:pPr marL="285750" indent="-285750">
              <a:buFont typeface="Arial" panose="020B0604020202020204" pitchFamily="34" charset="0"/>
              <a:buChar char="•"/>
            </a:pPr>
            <a:r>
              <a:rPr lang="de-DE" sz="2800" dirty="0"/>
              <a:t>Grundkurse:</a:t>
            </a:r>
          </a:p>
          <a:p>
            <a:pPr marL="742950" lvl="1" indent="-285750">
              <a:buFont typeface="Arial" panose="020B0604020202020204" pitchFamily="34" charset="0"/>
              <a:buChar char="•"/>
            </a:pPr>
            <a:r>
              <a:rPr lang="de-DE" sz="2800" dirty="0"/>
              <a:t>2,3 oder 4 Wochenstunden Unterricht</a:t>
            </a:r>
          </a:p>
          <a:p>
            <a:pPr marL="742950" lvl="1" indent="-285750">
              <a:buFont typeface="Arial" panose="020B0604020202020204" pitchFamily="34" charset="0"/>
              <a:buChar char="•"/>
            </a:pPr>
            <a:endParaRPr lang="de-DE" dirty="0"/>
          </a:p>
          <a:p>
            <a:pPr marL="742950" lvl="1" indent="-285750">
              <a:buFont typeface="Arial" panose="020B0604020202020204" pitchFamily="34" charset="0"/>
              <a:buChar char="•"/>
            </a:pPr>
            <a:endParaRPr lang="en-GB" dirty="0"/>
          </a:p>
        </p:txBody>
      </p:sp>
      <p:pic>
        <p:nvPicPr>
          <p:cNvPr id="4" name="Grafik 1">
            <a:extLst>
              <a:ext uri="{FF2B5EF4-FFF2-40B4-BE49-F238E27FC236}">
                <a16:creationId xmlns:a16="http://schemas.microsoft.com/office/drawing/2014/main" id="{089D84BC-3D79-7DEB-525F-37BAB0659BE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Bild 2">
            <a:extLst>
              <a:ext uri="{FF2B5EF4-FFF2-40B4-BE49-F238E27FC236}">
                <a16:creationId xmlns:a16="http://schemas.microsoft.com/office/drawing/2014/main" id="{DD017B7B-81DF-32E4-836B-A5936C1E4E2F}"/>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350824306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el 1"/>
          <p:cNvSpPr>
            <a:spLocks noGrp="1"/>
          </p:cNvSpPr>
          <p:nvPr>
            <p:ph type="title"/>
          </p:nvPr>
        </p:nvSpPr>
        <p:spPr>
          <a:xfrm>
            <a:off x="539750" y="179388"/>
            <a:ext cx="8208963" cy="1116012"/>
          </a:xfrm>
        </p:spPr>
        <p:txBody>
          <a:bodyPr/>
          <a:lstStyle/>
          <a:p>
            <a:r>
              <a:rPr lang="de-DE" sz="4000" dirty="0">
                <a:latin typeface="Arial" pitchFamily="34" charset="0"/>
                <a:cs typeface="Arial" pitchFamily="34" charset="0"/>
              </a:rPr>
              <a:t>Belegpflicht in der</a:t>
            </a:r>
            <a:br>
              <a:rPr lang="de-DE" sz="4000" dirty="0">
                <a:latin typeface="Arial" pitchFamily="34" charset="0"/>
                <a:cs typeface="Arial" pitchFamily="34" charset="0"/>
              </a:rPr>
            </a:br>
            <a:r>
              <a:rPr lang="de-DE" sz="4000" dirty="0">
                <a:latin typeface="Arial" pitchFamily="34" charset="0"/>
                <a:cs typeface="Arial" pitchFamily="34" charset="0"/>
              </a:rPr>
              <a:t>Qualifikationsphase</a:t>
            </a:r>
          </a:p>
        </p:txBody>
      </p:sp>
      <p:pic>
        <p:nvPicPr>
          <p:cNvPr id="36"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 2">
            <a:extLst>
              <a:ext uri="{FF2B5EF4-FFF2-40B4-BE49-F238E27FC236}">
                <a16:creationId xmlns:a16="http://schemas.microsoft.com/office/drawing/2014/main" id="{B18BAFF7-C3A7-22C5-CE76-B548507EBFB1}"/>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graphicFrame>
        <p:nvGraphicFramePr>
          <p:cNvPr id="3" name="Tabelle 2">
            <a:extLst>
              <a:ext uri="{FF2B5EF4-FFF2-40B4-BE49-F238E27FC236}">
                <a16:creationId xmlns:a16="http://schemas.microsoft.com/office/drawing/2014/main" id="{46BC6CBC-8F3D-E5A3-61CE-0E768637874C}"/>
              </a:ext>
            </a:extLst>
          </p:cNvPr>
          <p:cNvGraphicFramePr>
            <a:graphicFrameLocks noGrp="1"/>
          </p:cNvGraphicFramePr>
          <p:nvPr/>
        </p:nvGraphicFramePr>
        <p:xfrm>
          <a:off x="683568" y="1403190"/>
          <a:ext cx="7632846" cy="4820920"/>
        </p:xfrm>
        <a:graphic>
          <a:graphicData uri="http://schemas.openxmlformats.org/drawingml/2006/table">
            <a:tbl>
              <a:tblPr firstRow="1" bandRow="1">
                <a:tableStyleId>{5C22544A-7EE6-4342-B048-85BDC9FD1C3A}</a:tableStyleId>
              </a:tblPr>
              <a:tblGrid>
                <a:gridCol w="1440160">
                  <a:extLst>
                    <a:ext uri="{9D8B030D-6E8A-4147-A177-3AD203B41FA5}">
                      <a16:colId xmlns:a16="http://schemas.microsoft.com/office/drawing/2014/main" val="13464461"/>
                    </a:ext>
                  </a:extLst>
                </a:gridCol>
                <a:gridCol w="3600400">
                  <a:extLst>
                    <a:ext uri="{9D8B030D-6E8A-4147-A177-3AD203B41FA5}">
                      <a16:colId xmlns:a16="http://schemas.microsoft.com/office/drawing/2014/main" val="1003893465"/>
                    </a:ext>
                  </a:extLst>
                </a:gridCol>
                <a:gridCol w="648072">
                  <a:extLst>
                    <a:ext uri="{9D8B030D-6E8A-4147-A177-3AD203B41FA5}">
                      <a16:colId xmlns:a16="http://schemas.microsoft.com/office/drawing/2014/main" val="1094648916"/>
                    </a:ext>
                  </a:extLst>
                </a:gridCol>
                <a:gridCol w="648072">
                  <a:extLst>
                    <a:ext uri="{9D8B030D-6E8A-4147-A177-3AD203B41FA5}">
                      <a16:colId xmlns:a16="http://schemas.microsoft.com/office/drawing/2014/main" val="3217203563"/>
                    </a:ext>
                  </a:extLst>
                </a:gridCol>
                <a:gridCol w="648072">
                  <a:extLst>
                    <a:ext uri="{9D8B030D-6E8A-4147-A177-3AD203B41FA5}">
                      <a16:colId xmlns:a16="http://schemas.microsoft.com/office/drawing/2014/main" val="1186385562"/>
                    </a:ext>
                  </a:extLst>
                </a:gridCol>
                <a:gridCol w="648070">
                  <a:extLst>
                    <a:ext uri="{9D8B030D-6E8A-4147-A177-3AD203B41FA5}">
                      <a16:colId xmlns:a16="http://schemas.microsoft.com/office/drawing/2014/main" val="3139688311"/>
                    </a:ext>
                  </a:extLst>
                </a:gridCol>
              </a:tblGrid>
              <a:tr h="370840">
                <a:tc>
                  <a:txBody>
                    <a:bodyPr/>
                    <a:lstStyle/>
                    <a:p>
                      <a:r>
                        <a:rPr lang="de-DE" dirty="0"/>
                        <a:t>Fachbereich</a:t>
                      </a:r>
                      <a:endParaRPr lang="en-GB" dirty="0"/>
                    </a:p>
                  </a:txBody>
                  <a:tcPr/>
                </a:tc>
                <a:tc>
                  <a:txBody>
                    <a:bodyPr/>
                    <a:lstStyle/>
                    <a:p>
                      <a:pPr algn="ctr"/>
                      <a:r>
                        <a:rPr lang="de-DE" dirty="0"/>
                        <a:t>Fach</a:t>
                      </a:r>
                      <a:endParaRPr lang="en-GB" dirty="0"/>
                    </a:p>
                  </a:txBody>
                  <a:tcPr/>
                </a:tc>
                <a:tc>
                  <a:txBody>
                    <a:bodyPr/>
                    <a:lstStyle/>
                    <a:p>
                      <a:pPr algn="ctr"/>
                      <a:r>
                        <a:rPr lang="de-DE" dirty="0"/>
                        <a:t>Q1</a:t>
                      </a:r>
                      <a:endParaRPr lang="en-GB" dirty="0"/>
                    </a:p>
                  </a:txBody>
                  <a:tcPr/>
                </a:tc>
                <a:tc>
                  <a:txBody>
                    <a:bodyPr/>
                    <a:lstStyle/>
                    <a:p>
                      <a:pPr algn="ctr"/>
                      <a:r>
                        <a:rPr lang="de-DE" dirty="0"/>
                        <a:t>Q2</a:t>
                      </a:r>
                      <a:endParaRPr lang="en-GB" dirty="0"/>
                    </a:p>
                  </a:txBody>
                  <a:tcPr/>
                </a:tc>
                <a:tc>
                  <a:txBody>
                    <a:bodyPr/>
                    <a:lstStyle/>
                    <a:p>
                      <a:pPr algn="ctr"/>
                      <a:r>
                        <a:rPr lang="de-DE" dirty="0"/>
                        <a:t>Q3</a:t>
                      </a:r>
                      <a:endParaRPr lang="en-GB" dirty="0"/>
                    </a:p>
                  </a:txBody>
                  <a:tcPr/>
                </a:tc>
                <a:tc>
                  <a:txBody>
                    <a:bodyPr/>
                    <a:lstStyle/>
                    <a:p>
                      <a:pPr algn="ctr"/>
                      <a:r>
                        <a:rPr lang="de-DE" dirty="0"/>
                        <a:t>Q4</a:t>
                      </a:r>
                      <a:endParaRPr lang="en-GB" dirty="0"/>
                    </a:p>
                  </a:txBody>
                  <a:tcPr/>
                </a:tc>
                <a:extLst>
                  <a:ext uri="{0D108BD9-81ED-4DB2-BD59-A6C34878D82A}">
                    <a16:rowId xmlns:a16="http://schemas.microsoft.com/office/drawing/2014/main" val="131166618"/>
                  </a:ext>
                </a:extLst>
              </a:tr>
              <a:tr h="370840">
                <a:tc>
                  <a:txBody>
                    <a:bodyPr/>
                    <a:lstStyle/>
                    <a:p>
                      <a:endParaRPr lang="en-GB" dirty="0"/>
                    </a:p>
                  </a:txBody>
                  <a:tcPr/>
                </a:tc>
                <a:tc>
                  <a:txBody>
                    <a:bodyPr/>
                    <a:lstStyle/>
                    <a:p>
                      <a:r>
                        <a:rPr lang="de-DE" dirty="0"/>
                        <a:t>Deutsch</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566355980"/>
                  </a:ext>
                </a:extLst>
              </a:tr>
              <a:tr h="370840">
                <a:tc>
                  <a:txBody>
                    <a:bodyPr/>
                    <a:lstStyle/>
                    <a:p>
                      <a:endParaRPr lang="en-GB"/>
                    </a:p>
                  </a:txBody>
                  <a:tcPr/>
                </a:tc>
                <a:tc>
                  <a:txBody>
                    <a:bodyPr/>
                    <a:lstStyle/>
                    <a:p>
                      <a:pPr marL="0" indent="0">
                        <a:buNone/>
                      </a:pPr>
                      <a:r>
                        <a:rPr lang="de-DE" dirty="0"/>
                        <a:t>erste Fremdsprache</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3968279777"/>
                  </a:ext>
                </a:extLst>
              </a:tr>
              <a:tr h="370840">
                <a:tc>
                  <a:txBody>
                    <a:bodyPr/>
                    <a:lstStyle/>
                    <a:p>
                      <a:endParaRPr lang="en-GB"/>
                    </a:p>
                  </a:txBody>
                  <a:tcPr/>
                </a:tc>
                <a:tc>
                  <a:txBody>
                    <a:bodyPr/>
                    <a:lstStyle/>
                    <a:p>
                      <a:r>
                        <a:rPr lang="de-DE" dirty="0"/>
                        <a:t>weitere Fremdsprache</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tc>
                  <a:txBody>
                    <a:bodyPr/>
                    <a:lstStyle/>
                    <a:p>
                      <a:pPr algn="ctr"/>
                      <a:endParaRPr lang="en-GB"/>
                    </a:p>
                  </a:txBody>
                  <a:tcPr/>
                </a:tc>
                <a:tc>
                  <a:txBody>
                    <a:bodyPr/>
                    <a:lstStyle/>
                    <a:p>
                      <a:pPr algn="ctr"/>
                      <a:endParaRPr lang="en-GB" dirty="0"/>
                    </a:p>
                  </a:txBody>
                  <a:tcPr/>
                </a:tc>
                <a:extLst>
                  <a:ext uri="{0D108BD9-81ED-4DB2-BD59-A6C34878D82A}">
                    <a16:rowId xmlns:a16="http://schemas.microsoft.com/office/drawing/2014/main" val="558379143"/>
                  </a:ext>
                </a:extLst>
              </a:tr>
              <a:tr h="370840">
                <a:tc>
                  <a:txBody>
                    <a:bodyPr/>
                    <a:lstStyle/>
                    <a:p>
                      <a:endParaRPr lang="en-GB"/>
                    </a:p>
                  </a:txBody>
                  <a:tcPr/>
                </a:tc>
                <a:tc>
                  <a:txBody>
                    <a:bodyPr/>
                    <a:lstStyle/>
                    <a:p>
                      <a:r>
                        <a:rPr lang="de-DE" dirty="0"/>
                        <a:t>Kunst/DS/Musik</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endParaRPr lang="en-GB" dirty="0"/>
                    </a:p>
                  </a:txBody>
                  <a:tcPr/>
                </a:tc>
                <a:tc>
                  <a:txBody>
                    <a:bodyPr/>
                    <a:lstStyle/>
                    <a:p>
                      <a:pPr algn="ctr"/>
                      <a:endParaRPr lang="en-GB" dirty="0"/>
                    </a:p>
                  </a:txBody>
                  <a:tcPr/>
                </a:tc>
                <a:extLst>
                  <a:ext uri="{0D108BD9-81ED-4DB2-BD59-A6C34878D82A}">
                    <a16:rowId xmlns:a16="http://schemas.microsoft.com/office/drawing/2014/main" val="862663234"/>
                  </a:ext>
                </a:extLst>
              </a:tr>
              <a:tr h="370840">
                <a:tc>
                  <a:txBody>
                    <a:bodyPr/>
                    <a:lstStyle/>
                    <a:p>
                      <a:endParaRPr lang="en-GB"/>
                    </a:p>
                  </a:txBody>
                  <a:tcPr/>
                </a:tc>
                <a:tc>
                  <a:txBody>
                    <a:bodyPr/>
                    <a:lstStyle/>
                    <a:p>
                      <a:r>
                        <a:rPr lang="de-DE" dirty="0"/>
                        <a:t>PoWi</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extLst>
                  <a:ext uri="{0D108BD9-81ED-4DB2-BD59-A6C34878D82A}">
                    <a16:rowId xmlns:a16="http://schemas.microsoft.com/office/drawing/2014/main" val="2012532834"/>
                  </a:ext>
                </a:extLst>
              </a:tr>
              <a:tr h="370840">
                <a:tc>
                  <a:txBody>
                    <a:bodyPr/>
                    <a:lstStyle/>
                    <a:p>
                      <a:endParaRPr lang="en-GB"/>
                    </a:p>
                  </a:txBody>
                  <a:tcPr/>
                </a:tc>
                <a:tc>
                  <a:txBody>
                    <a:bodyPr/>
                    <a:lstStyle/>
                    <a:p>
                      <a:r>
                        <a:rPr lang="de-DE" dirty="0"/>
                        <a:t>Geschichte</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1045751536"/>
                  </a:ext>
                </a:extLst>
              </a:tr>
              <a:tr h="370840">
                <a:tc>
                  <a:txBody>
                    <a:bodyPr/>
                    <a:lstStyle/>
                    <a:p>
                      <a:endParaRPr lang="en-GB"/>
                    </a:p>
                  </a:txBody>
                  <a:tcPr/>
                </a:tc>
                <a:tc>
                  <a:txBody>
                    <a:bodyPr/>
                    <a:lstStyle/>
                    <a:p>
                      <a:r>
                        <a:rPr lang="de-DE" dirty="0"/>
                        <a:t>Religion/Ethik</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636006033"/>
                  </a:ext>
                </a:extLst>
              </a:tr>
              <a:tr h="370840">
                <a:tc>
                  <a:txBody>
                    <a:bodyPr/>
                    <a:lstStyle/>
                    <a:p>
                      <a:endParaRPr lang="en-GB"/>
                    </a:p>
                  </a:txBody>
                  <a:tcPr/>
                </a:tc>
                <a:tc>
                  <a:txBody>
                    <a:bodyPr/>
                    <a:lstStyle/>
                    <a:p>
                      <a:r>
                        <a:rPr lang="de-DE" dirty="0"/>
                        <a:t>Geographie</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extLst>
                  <a:ext uri="{0D108BD9-81ED-4DB2-BD59-A6C34878D82A}">
                    <a16:rowId xmlns:a16="http://schemas.microsoft.com/office/drawing/2014/main" val="3563723980"/>
                  </a:ext>
                </a:extLst>
              </a:tr>
              <a:tr h="370840">
                <a:tc>
                  <a:txBody>
                    <a:bodyPr/>
                    <a:lstStyle/>
                    <a:p>
                      <a:endParaRPr lang="en-GB"/>
                    </a:p>
                  </a:txBody>
                  <a:tcPr/>
                </a:tc>
                <a:tc>
                  <a:txBody>
                    <a:bodyPr/>
                    <a:lstStyle/>
                    <a:p>
                      <a:r>
                        <a:rPr lang="de-DE" dirty="0"/>
                        <a:t>Mathematik</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408508219"/>
                  </a:ext>
                </a:extLst>
              </a:tr>
              <a:tr h="370840">
                <a:tc>
                  <a:txBody>
                    <a:bodyPr/>
                    <a:lstStyle/>
                    <a:p>
                      <a:endParaRPr lang="en-GB"/>
                    </a:p>
                  </a:txBody>
                  <a:tcPr/>
                </a:tc>
                <a:tc>
                  <a:txBody>
                    <a:bodyPr/>
                    <a:lstStyle/>
                    <a:p>
                      <a:r>
                        <a:rPr lang="de-DE" dirty="0"/>
                        <a:t>eine </a:t>
                      </a:r>
                      <a:r>
                        <a:rPr lang="de-DE" dirty="0" err="1"/>
                        <a:t>NaWi</a:t>
                      </a:r>
                      <a:r>
                        <a:rPr lang="de-DE" dirty="0"/>
                        <a:t> (Bio, Chemie, Physik)</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3978792626"/>
                  </a:ext>
                </a:extLst>
              </a:tr>
              <a:tr h="370840">
                <a:tc>
                  <a:txBody>
                    <a:bodyPr/>
                    <a:lstStyle/>
                    <a:p>
                      <a:endParaRPr lang="en-GB"/>
                    </a:p>
                  </a:txBody>
                  <a:tcPr/>
                </a:tc>
                <a:tc>
                  <a:txBody>
                    <a:bodyPr/>
                    <a:lstStyle/>
                    <a:p>
                      <a:r>
                        <a:rPr lang="de-DE" dirty="0"/>
                        <a:t>weitere </a:t>
                      </a:r>
                      <a:r>
                        <a:rPr lang="de-DE" dirty="0" err="1"/>
                        <a:t>NaWi</a:t>
                      </a:r>
                      <a:r>
                        <a:rPr lang="de-DE" dirty="0"/>
                        <a:t>/Informatik</a:t>
                      </a:r>
                      <a:endParaRPr lang="en-GB" dirty="0"/>
                    </a:p>
                  </a:txBody>
                  <a:tcPr/>
                </a:tc>
                <a:tc>
                  <a:txBody>
                    <a:bodyPr/>
                    <a:lstStyle/>
                    <a:p>
                      <a:pPr algn="ctr"/>
                      <a:r>
                        <a:rPr lang="de-DE" dirty="0"/>
                        <a:t>+</a:t>
                      </a:r>
                      <a:endParaRPr lang="en-GB" dirty="0"/>
                    </a:p>
                  </a:txBody>
                  <a:tcPr/>
                </a:tc>
                <a:tc>
                  <a:txBody>
                    <a:bodyPr/>
                    <a:lstStyle/>
                    <a:p>
                      <a:pPr algn="ctr"/>
                      <a:r>
                        <a:rPr lang="de-DE" dirty="0"/>
                        <a:t>+</a:t>
                      </a:r>
                      <a:endParaRPr lang="en-GB" dirty="0"/>
                    </a:p>
                  </a:txBody>
                  <a:tcPr/>
                </a:tc>
                <a:tc>
                  <a:txBody>
                    <a:bodyPr/>
                    <a:lstStyle/>
                    <a:p>
                      <a:pPr algn="ctr"/>
                      <a:endParaRPr lang="en-GB" dirty="0"/>
                    </a:p>
                  </a:txBody>
                  <a:tcPr/>
                </a:tc>
                <a:tc>
                  <a:txBody>
                    <a:bodyPr/>
                    <a:lstStyle/>
                    <a:p>
                      <a:pPr algn="ctr"/>
                      <a:endParaRPr lang="en-GB" dirty="0"/>
                    </a:p>
                  </a:txBody>
                  <a:tcPr/>
                </a:tc>
                <a:extLst>
                  <a:ext uri="{0D108BD9-81ED-4DB2-BD59-A6C34878D82A}">
                    <a16:rowId xmlns:a16="http://schemas.microsoft.com/office/drawing/2014/main" val="3193536860"/>
                  </a:ext>
                </a:extLst>
              </a:tr>
              <a:tr h="370840">
                <a:tc>
                  <a:txBody>
                    <a:bodyPr/>
                    <a:lstStyle/>
                    <a:p>
                      <a:endParaRPr lang="en-GB"/>
                    </a:p>
                  </a:txBody>
                  <a:tcPr/>
                </a:tc>
                <a:tc>
                  <a:txBody>
                    <a:bodyPr/>
                    <a:lstStyle/>
                    <a:p>
                      <a:r>
                        <a:rPr lang="de-DE" dirty="0"/>
                        <a:t>Sport</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tc>
                  <a:txBody>
                    <a:bodyPr/>
                    <a:lstStyle/>
                    <a:p>
                      <a:pPr algn="ctr"/>
                      <a:r>
                        <a:rPr lang="de-DE" dirty="0"/>
                        <a:t>x</a:t>
                      </a:r>
                      <a:endParaRPr lang="en-GB" dirty="0"/>
                    </a:p>
                  </a:txBody>
                  <a:tcPr/>
                </a:tc>
                <a:extLst>
                  <a:ext uri="{0D108BD9-81ED-4DB2-BD59-A6C34878D82A}">
                    <a16:rowId xmlns:a16="http://schemas.microsoft.com/office/drawing/2014/main" val="1342632473"/>
                  </a:ext>
                </a:extLst>
              </a:tr>
            </a:tbl>
          </a:graphicData>
        </a:graphic>
      </p:graphicFrame>
    </p:spTree>
    <p:extLst>
      <p:ext uri="{BB962C8B-B14F-4D97-AF65-F5344CB8AC3E}">
        <p14:creationId xmlns:p14="http://schemas.microsoft.com/office/powerpoint/2010/main" val="237703997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el 1"/>
          <p:cNvSpPr>
            <a:spLocks noGrp="1"/>
          </p:cNvSpPr>
          <p:nvPr>
            <p:ph type="title"/>
          </p:nvPr>
        </p:nvSpPr>
        <p:spPr>
          <a:xfrm>
            <a:off x="539750" y="179388"/>
            <a:ext cx="8208963" cy="1116012"/>
          </a:xfrm>
        </p:spPr>
        <p:txBody>
          <a:bodyPr/>
          <a:lstStyle/>
          <a:p>
            <a:r>
              <a:rPr lang="de-DE" sz="4000" dirty="0">
                <a:latin typeface="Arial" pitchFamily="34" charset="0"/>
                <a:cs typeface="Arial" pitchFamily="34" charset="0"/>
              </a:rPr>
              <a:t>         Leistungskurse an der GHS</a:t>
            </a:r>
          </a:p>
        </p:txBody>
      </p:sp>
      <p:sp>
        <p:nvSpPr>
          <p:cNvPr id="12294" name="Textfeld 5"/>
          <p:cNvSpPr txBox="1">
            <a:spLocks noChangeArrowheads="1"/>
          </p:cNvSpPr>
          <p:nvPr/>
        </p:nvSpPr>
        <p:spPr bwMode="auto">
          <a:xfrm>
            <a:off x="395536" y="5733256"/>
            <a:ext cx="8280920" cy="368300"/>
          </a:xfrm>
          <a:prstGeom prst="rect">
            <a:avLst/>
          </a:prstGeom>
          <a:noFill/>
          <a:ln w="9525">
            <a:solidFill>
              <a:schemeClr val="accent2"/>
            </a:solidFill>
            <a:miter lim="800000"/>
            <a:headEnd/>
            <a:tailEnd/>
          </a:ln>
        </p:spPr>
        <p:txBody>
          <a:bodyPr wrap="square">
            <a:spAutoFit/>
          </a:bodyPr>
          <a:lstStyle/>
          <a:p>
            <a:r>
              <a:rPr lang="de-DE" dirty="0">
                <a:solidFill>
                  <a:prstClr val="black"/>
                </a:solidFill>
              </a:rPr>
              <a:t>Aus einem der mit * gekennzeichneten Fächer </a:t>
            </a:r>
            <a:r>
              <a:rPr lang="de-DE" b="1" i="1" dirty="0">
                <a:solidFill>
                  <a:prstClr val="black"/>
                </a:solidFill>
              </a:rPr>
              <a:t>muss</a:t>
            </a:r>
            <a:r>
              <a:rPr lang="de-DE" dirty="0">
                <a:solidFill>
                  <a:prstClr val="black"/>
                </a:solidFill>
              </a:rPr>
              <a:t> ein LK gewählt werden.</a:t>
            </a:r>
          </a:p>
        </p:txBody>
      </p:sp>
      <p:sp>
        <p:nvSpPr>
          <p:cNvPr id="12295" name="Textfeld 6"/>
          <p:cNvSpPr txBox="1">
            <a:spLocks noChangeArrowheads="1"/>
          </p:cNvSpPr>
          <p:nvPr/>
        </p:nvSpPr>
        <p:spPr bwMode="auto">
          <a:xfrm>
            <a:off x="395536" y="1484784"/>
            <a:ext cx="8280920" cy="646331"/>
          </a:xfrm>
          <a:prstGeom prst="rect">
            <a:avLst/>
          </a:prstGeom>
          <a:noFill/>
          <a:ln w="9525">
            <a:solidFill>
              <a:schemeClr val="accent2"/>
            </a:solidFill>
            <a:miter lim="800000"/>
            <a:headEnd/>
            <a:tailEnd/>
          </a:ln>
        </p:spPr>
        <p:txBody>
          <a:bodyPr wrap="square">
            <a:spAutoFit/>
          </a:bodyPr>
          <a:lstStyle/>
          <a:p>
            <a:r>
              <a:rPr lang="de-DE" dirty="0">
                <a:solidFill>
                  <a:prstClr val="black"/>
                </a:solidFill>
              </a:rPr>
              <a:t>Um ein Fach als LK wählen zu können: In E2 mind. 5 Punkte.</a:t>
            </a:r>
          </a:p>
          <a:p>
            <a:r>
              <a:rPr lang="de-DE" dirty="0">
                <a:solidFill>
                  <a:prstClr val="black"/>
                </a:solidFill>
              </a:rPr>
              <a:t>Um </a:t>
            </a:r>
            <a:r>
              <a:rPr lang="de-DE" dirty="0" err="1">
                <a:solidFill>
                  <a:prstClr val="black"/>
                </a:solidFill>
              </a:rPr>
              <a:t>Fremdspr</a:t>
            </a:r>
            <a:r>
              <a:rPr lang="de-DE" dirty="0">
                <a:solidFill>
                  <a:prstClr val="black"/>
                </a:solidFill>
              </a:rPr>
              <a:t>. als LK zu wählen: Bis E2 mind. 4 Jahre durchgehend Unterricht.</a:t>
            </a:r>
          </a:p>
        </p:txBody>
      </p:sp>
      <p:sp>
        <p:nvSpPr>
          <p:cNvPr id="8" name="Rectangle 80"/>
          <p:cNvSpPr>
            <a:spLocks noChangeArrowheads="1"/>
          </p:cNvSpPr>
          <p:nvPr/>
        </p:nvSpPr>
        <p:spPr bwMode="gray">
          <a:xfrm>
            <a:off x="395536" y="2492896"/>
            <a:ext cx="2447387" cy="462881"/>
          </a:xfrm>
          <a:prstGeom prst="rect">
            <a:avLst/>
          </a:prstGeom>
          <a:solidFill>
            <a:srgbClr val="BD1120"/>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Fachbereich I</a:t>
            </a:r>
          </a:p>
        </p:txBody>
      </p:sp>
      <p:sp>
        <p:nvSpPr>
          <p:cNvPr id="9" name="Rectangle 5"/>
          <p:cNvSpPr>
            <a:spLocks noChangeArrowheads="1"/>
          </p:cNvSpPr>
          <p:nvPr/>
        </p:nvSpPr>
        <p:spPr bwMode="gray">
          <a:xfrm>
            <a:off x="394495" y="2955776"/>
            <a:ext cx="2448272" cy="2417439"/>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Deutsch</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Englisch*</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Französisch*</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Spanisch*</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Kunst</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Musik</a:t>
            </a:r>
          </a:p>
        </p:txBody>
      </p:sp>
      <p:sp>
        <p:nvSpPr>
          <p:cNvPr id="11" name="Rectangle 80"/>
          <p:cNvSpPr>
            <a:spLocks noChangeArrowheads="1"/>
          </p:cNvSpPr>
          <p:nvPr/>
        </p:nvSpPr>
        <p:spPr bwMode="gray">
          <a:xfrm>
            <a:off x="3348905" y="2492896"/>
            <a:ext cx="2438847" cy="462881"/>
          </a:xfrm>
          <a:prstGeom prst="rect">
            <a:avLst/>
          </a:prstGeom>
          <a:solidFill>
            <a:srgbClr val="BD1120"/>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Fachbereich II</a:t>
            </a:r>
          </a:p>
        </p:txBody>
      </p:sp>
      <p:sp>
        <p:nvSpPr>
          <p:cNvPr id="12" name="Rectangle 5"/>
          <p:cNvSpPr>
            <a:spLocks noChangeArrowheads="1"/>
          </p:cNvSpPr>
          <p:nvPr/>
        </p:nvSpPr>
        <p:spPr bwMode="gray">
          <a:xfrm>
            <a:off x="3347864" y="2955777"/>
            <a:ext cx="2439888" cy="2417438"/>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Geschichte</a:t>
            </a:r>
          </a:p>
          <a:p>
            <a:pPr marL="355600" lvl="2" indent="-254000">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Politik und         Wirtschaft</a:t>
            </a:r>
          </a:p>
          <a:p>
            <a:pPr marL="355600" lvl="2" indent="-254000">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Geographie</a:t>
            </a:r>
          </a:p>
        </p:txBody>
      </p:sp>
      <p:sp>
        <p:nvSpPr>
          <p:cNvPr id="13" name="Rectangle 80"/>
          <p:cNvSpPr>
            <a:spLocks noChangeArrowheads="1"/>
          </p:cNvSpPr>
          <p:nvPr/>
        </p:nvSpPr>
        <p:spPr bwMode="gray">
          <a:xfrm>
            <a:off x="6228184" y="2492896"/>
            <a:ext cx="2439004" cy="462881"/>
          </a:xfrm>
          <a:prstGeom prst="rect">
            <a:avLst/>
          </a:prstGeom>
          <a:solidFill>
            <a:srgbClr val="BD1120"/>
          </a:solidFill>
          <a:ln w="12700">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0" tIns="0" rIns="0" bIns="0" anchor="ctr"/>
          <a:lstStyle/>
          <a:p>
            <a:pPr algn="ctr" defTabSz="801688" eaLnBrk="0" hangingPunct="0"/>
            <a:r>
              <a:rPr lang="de-DE" altLang="de-DE" sz="2000" b="1" noProof="1">
                <a:solidFill>
                  <a:srgbClr val="FFFFFF"/>
                </a:solidFill>
              </a:rPr>
              <a:t>Fachbereich III</a:t>
            </a:r>
          </a:p>
        </p:txBody>
      </p:sp>
      <p:sp>
        <p:nvSpPr>
          <p:cNvPr id="14" name="Rectangle 5"/>
          <p:cNvSpPr>
            <a:spLocks noChangeArrowheads="1"/>
          </p:cNvSpPr>
          <p:nvPr/>
        </p:nvSpPr>
        <p:spPr bwMode="gray">
          <a:xfrm>
            <a:off x="6227142" y="2955777"/>
            <a:ext cx="2439888" cy="2417438"/>
          </a:xfrm>
          <a:prstGeom prst="rect">
            <a:avLst/>
          </a:prstGeom>
          <a:gradFill rotWithShape="1">
            <a:gsLst>
              <a:gs pos="0">
                <a:srgbClr val="FFFFFF"/>
              </a:gs>
              <a:gs pos="100000">
                <a:srgbClr val="EAEAEA"/>
              </a:gs>
            </a:gsLst>
            <a:lin ang="5400000" scaled="1"/>
          </a:gradFill>
          <a:ln w="12700">
            <a:solidFill>
              <a:srgbClr val="DDDDDD"/>
            </a:solidFill>
            <a:miter lim="800000"/>
            <a:headEnd/>
            <a:tailEnd/>
          </a:ln>
          <a:effectLst/>
        </p:spPr>
        <p:txBody>
          <a:bodyPr lIns="108000" tIns="108000" rIns="144000" bIns="72000"/>
          <a:lstStyle/>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Mathematik*</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Physik*</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Biologie*</a:t>
            </a:r>
          </a:p>
          <a:p>
            <a:pPr marL="355600" lvl="2" indent="-254000" algn="just">
              <a:spcBef>
                <a:spcPts val="600"/>
              </a:spcBef>
              <a:buFont typeface="Times New Roman" pitchFamily="18" charset="0"/>
              <a:buChar char="•"/>
              <a:tabLst>
                <a:tab pos="8085138" algn="l"/>
                <a:tab pos="8534400" algn="l"/>
                <a:tab pos="8983663" algn="l"/>
              </a:tabLst>
            </a:pPr>
            <a:r>
              <a:rPr lang="de-DE" sz="2000" dirty="0">
                <a:solidFill>
                  <a:srgbClr val="000000"/>
                </a:solidFill>
                <a:cs typeface="Arial" charset="0"/>
              </a:rPr>
              <a:t>Chemie*</a:t>
            </a:r>
          </a:p>
          <a:p>
            <a:pPr marL="355600" lvl="2" indent="-254000" algn="just">
              <a:spcBef>
                <a:spcPts val="600"/>
              </a:spcBef>
              <a:buFont typeface="Times New Roman" pitchFamily="18" charset="0"/>
              <a:buChar char="•"/>
              <a:tabLst>
                <a:tab pos="8085138" algn="l"/>
                <a:tab pos="8534400" algn="l"/>
                <a:tab pos="8983663" algn="l"/>
              </a:tabLst>
            </a:pPr>
            <a:r>
              <a:rPr lang="de-DE" sz="2000">
                <a:solidFill>
                  <a:srgbClr val="000000"/>
                </a:solidFill>
                <a:cs typeface="Arial" charset="0"/>
              </a:rPr>
              <a:t>Informatik</a:t>
            </a:r>
          </a:p>
        </p:txBody>
      </p:sp>
      <p:pic>
        <p:nvPicPr>
          <p:cNvPr id="15" name="Grafik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67" y="378942"/>
            <a:ext cx="1968500"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Bild 2">
            <a:extLst>
              <a:ext uri="{FF2B5EF4-FFF2-40B4-BE49-F238E27FC236}">
                <a16:creationId xmlns:a16="http://schemas.microsoft.com/office/drawing/2014/main" id="{6AE5EDBB-C591-E7B3-7C54-17AE163B5834}"/>
              </a:ext>
            </a:extLst>
          </p:cNvPr>
          <p:cNvPicPr>
            <a:picLocks/>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V="1">
            <a:off x="1364171" y="6600568"/>
            <a:ext cx="6343650" cy="45085"/>
          </a:xfrm>
          <a:prstGeom prst="rect">
            <a:avLst/>
          </a:prstGeom>
          <a:noFill/>
          <a:ln>
            <a:noFill/>
          </a:ln>
        </p:spPr>
      </p:pic>
    </p:spTree>
    <p:extLst>
      <p:ext uri="{BB962C8B-B14F-4D97-AF65-F5344CB8AC3E}">
        <p14:creationId xmlns:p14="http://schemas.microsoft.com/office/powerpoint/2010/main" val="1740547579"/>
      </p:ext>
    </p:extLst>
  </p:cSld>
  <p:clrMapOvr>
    <a:masterClrMapping/>
  </p:clrMapOvr>
  <p:transition spd="med">
    <p:fade/>
  </p:transition>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1104</Words>
  <Application>Microsoft Office PowerPoint</Application>
  <PresentationFormat>Bildschirmpräsentation (4:3)</PresentationFormat>
  <Paragraphs>244</Paragraphs>
  <Slides>20</Slides>
  <Notes>10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20</vt:i4>
      </vt:variant>
    </vt:vector>
  </HeadingPairs>
  <TitlesOfParts>
    <vt:vector size="25" baseType="lpstr">
      <vt:lpstr>Arial</vt:lpstr>
      <vt:lpstr>Arial Black</vt:lpstr>
      <vt:lpstr>Calibri</vt:lpstr>
      <vt:lpstr>Times New Roman</vt:lpstr>
      <vt:lpstr>Larissa-Design</vt:lpstr>
      <vt:lpstr>Informationen zu den Kurswahlen für die Q1 im Schuljahr 2025/26</vt:lpstr>
      <vt:lpstr> Überblick</vt:lpstr>
      <vt:lpstr>Termine </vt:lpstr>
      <vt:lpstr>Informationen/Beratungen </vt:lpstr>
      <vt:lpstr>Qualifikationsphase</vt:lpstr>
      <vt:lpstr>Qualifikationsphase</vt:lpstr>
      <vt:lpstr>Qualifikationsphase</vt:lpstr>
      <vt:lpstr>Belegpflicht in der Qualifikationsphase</vt:lpstr>
      <vt:lpstr>         Leistungskurse an der GHS</vt:lpstr>
      <vt:lpstr>Zulassung zum Abitur</vt:lpstr>
      <vt:lpstr>Abiturprüfung</vt:lpstr>
      <vt:lpstr>Abiturnote</vt:lpstr>
      <vt:lpstr>Einbringpflicht</vt:lpstr>
      <vt:lpstr>Beispiel</vt:lpstr>
      <vt:lpstr>Anwahlmodus</vt:lpstr>
      <vt:lpstr>Kriterien</vt:lpstr>
      <vt:lpstr>Sport</vt:lpstr>
      <vt:lpstr>PowerPoint-Präsentation</vt:lpstr>
      <vt:lpstr>PowerPoint-Präsentation</vt:lpstr>
      <vt:lpstr>Fachhochschulreife (schulischer Teil)</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Für Elternabende an Grundschulen</dc:title>
  <dc:creator>Alexander Begert</dc:creator>
  <cp:lastModifiedBy>Thomas Spitzenberg</cp:lastModifiedBy>
  <cp:revision>586</cp:revision>
  <dcterms:created xsi:type="dcterms:W3CDTF">2008-10-05T11:02:45Z</dcterms:created>
  <dcterms:modified xsi:type="dcterms:W3CDTF">2026-03-09T17:21:07Z</dcterms:modified>
</cp:coreProperties>
</file>